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256" r:id="rId2"/>
    <p:sldId id="321" r:id="rId3"/>
    <p:sldId id="330" r:id="rId4"/>
    <p:sldId id="258" r:id="rId5"/>
    <p:sldId id="257" r:id="rId6"/>
    <p:sldId id="259" r:id="rId7"/>
    <p:sldId id="261" r:id="rId8"/>
    <p:sldId id="269" r:id="rId9"/>
    <p:sldId id="290" r:id="rId10"/>
    <p:sldId id="272" r:id="rId11"/>
    <p:sldId id="273" r:id="rId12"/>
    <p:sldId id="309" r:id="rId13"/>
    <p:sldId id="311" r:id="rId14"/>
    <p:sldId id="301" r:id="rId15"/>
    <p:sldId id="304" r:id="rId16"/>
    <p:sldId id="306" r:id="rId17"/>
    <p:sldId id="307" r:id="rId18"/>
    <p:sldId id="308" r:id="rId19"/>
    <p:sldId id="318" r:id="rId20"/>
    <p:sldId id="300" r:id="rId21"/>
    <p:sldId id="275" r:id="rId22"/>
    <p:sldId id="280" r:id="rId23"/>
    <p:sldId id="283" r:id="rId24"/>
    <p:sldId id="297" r:id="rId25"/>
    <p:sldId id="296" r:id="rId26"/>
    <p:sldId id="312" r:id="rId27"/>
    <p:sldId id="281" r:id="rId28"/>
    <p:sldId id="277" r:id="rId29"/>
    <p:sldId id="276" r:id="rId30"/>
    <p:sldId id="319" r:id="rId31"/>
    <p:sldId id="278" r:id="rId32"/>
    <p:sldId id="299" r:id="rId33"/>
    <p:sldId id="313" r:id="rId34"/>
    <p:sldId id="314" r:id="rId35"/>
    <p:sldId id="303" r:id="rId36"/>
    <p:sldId id="310" r:id="rId37"/>
    <p:sldId id="294" r:id="rId38"/>
    <p:sldId id="315" r:id="rId39"/>
    <p:sldId id="320" r:id="rId40"/>
    <p:sldId id="316" r:id="rId41"/>
    <p:sldId id="317" r:id="rId42"/>
    <p:sldId id="274" r:id="rId43"/>
    <p:sldId id="285" r:id="rId44"/>
    <p:sldId id="286" r:id="rId45"/>
    <p:sldId id="287" r:id="rId46"/>
    <p:sldId id="288" r:id="rId47"/>
    <p:sldId id="289" r:id="rId48"/>
    <p:sldId id="264" r:id="rId49"/>
    <p:sldId id="302" r:id="rId50"/>
    <p:sldId id="325" r:id="rId51"/>
    <p:sldId id="322" r:id="rId52"/>
    <p:sldId id="323" r:id="rId53"/>
    <p:sldId id="324" r:id="rId54"/>
    <p:sldId id="326" r:id="rId55"/>
    <p:sldId id="327" r:id="rId56"/>
    <p:sldId id="328" r:id="rId57"/>
    <p:sldId id="329" r:id="rId58"/>
    <p:sldId id="26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92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6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94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9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5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2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99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8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96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69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16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0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0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@susanclose.c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patriciamarie@susanclose.ca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prepactsat.com/should-i-take-the-act-or-the-sat/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s://www.thymindoman.com/tag/brain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ministry-to-children.com/summer-reading-program/" TargetMode="Externa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n.wikipedia.org/wiki/Structural_coloration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rendz.com/pin/5149/" TargetMode="Externa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magickriver.org/2010/06/oil-spill-and-blood-spill.html" TargetMode="Externa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twowritingteachers.wordpress.com/2013/11/16/pens-versus-pencils-which-one-is-better-for-writing-workshop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n.wikipedia.org/wiki/File:Purple_arrow_right.sv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nyxtruth.com/2015/01/11/onyx-truth-podcast-46/" TargetMode="External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owl.excelsior.edu/writing-process/prewriting-strategies/prewriting-strategies-asking-defining-questions/" TargetMode="External"/><Relationship Id="rId5" Type="http://schemas.openxmlformats.org/officeDocument/2006/relationships/image" Target="../media/image50.jpeg"/><Relationship Id="rId4" Type="http://schemas.openxmlformats.org/officeDocument/2006/relationships/hyperlink" Target="https://chrissinerantzi.wordpress.com/tag/reflection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hyperlink" Target="https://theconversation.com/education-is-a-public-good-not-a-private-commodity-3140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edutechdebate.org/massive-open-online-courses/will-mooc-technology-break-the-education-cartel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>
            <a:extLst>
              <a:ext uri="{FF2B5EF4-FFF2-40B4-BE49-F238E27FC236}">
                <a16:creationId xmlns:a16="http://schemas.microsoft.com/office/drawing/2014/main" id="{B0D55733-4DEC-40EF-B7F1-77456A40A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" r="6818" b="-1"/>
          <a:stretch/>
        </p:blipFill>
        <p:spPr>
          <a:xfrm>
            <a:off x="-100622" y="71897"/>
            <a:ext cx="8668492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0411" y="547268"/>
            <a:ext cx="4023360" cy="3204134"/>
          </a:xfrm>
          <a:ln w="57150">
            <a:solidFill>
              <a:schemeClr val="tx1"/>
            </a:solidFill>
          </a:ln>
        </p:spPr>
        <p:txBody>
          <a:bodyPr anchor="b">
            <a:normAutofit fontScale="90000"/>
          </a:bodyPr>
          <a:lstStyle/>
          <a:p>
            <a:r>
              <a:rPr lang="en-US" sz="4100" b="1" dirty="0"/>
              <a:t>October 23rd </a:t>
            </a:r>
            <a:br>
              <a:rPr lang="en-US" sz="4100" b="1" dirty="0"/>
            </a:br>
            <a:r>
              <a:rPr lang="en-US" sz="4100" b="1" dirty="0"/>
              <a:t>Pro-d with SD61</a:t>
            </a:r>
            <a:br>
              <a:rPr lang="en-US" sz="4100" b="1" dirty="0"/>
            </a:br>
            <a:r>
              <a:rPr lang="en-US" sz="4100" b="1" dirty="0">
                <a:cs typeface="Calibri Light"/>
              </a:rPr>
              <a:t>Greater Victoria</a:t>
            </a:r>
            <a:br>
              <a:rPr lang="en-US" sz="4100" b="1" dirty="0">
                <a:cs typeface="Calibri Light"/>
              </a:rPr>
            </a:br>
            <a:br>
              <a:rPr lang="en-US" sz="4100" b="1" dirty="0">
                <a:cs typeface="Calibri Light"/>
              </a:rPr>
            </a:br>
            <a:r>
              <a:rPr lang="en-US" sz="4100" b="1" dirty="0">
                <a:cs typeface="Calibri Light"/>
              </a:rPr>
              <a:t>Pulling Together Equity in Education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03544" y="4110923"/>
            <a:ext cx="3965851" cy="2458969"/>
          </a:xfrm>
          <a:ln w="5715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b="1" dirty="0">
                <a:latin typeface="Cavolini"/>
                <a:cs typeface="Angsana New"/>
              </a:rPr>
              <a:t>Susan Close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latin typeface="Cavolini"/>
                <a:cs typeface="Angsana New"/>
              </a:rPr>
              <a:t>Email: </a:t>
            </a:r>
            <a:r>
              <a:rPr lang="en-US" sz="1800" dirty="0">
                <a:ea typeface="+mn-lt"/>
                <a:cs typeface="+mn-lt"/>
                <a:hlinkClick r:id="rId3"/>
              </a:rPr>
              <a:t>susan@susanclose.ca</a:t>
            </a:r>
            <a:endParaRPr lang="en-US" sz="1800" b="1" dirty="0">
              <a:latin typeface="Cavolini"/>
              <a:cs typeface="Angsana New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latin typeface="Calibri"/>
                <a:cs typeface="Calibri"/>
              </a:rPr>
              <a:t>Twitter: @susanclose5</a:t>
            </a:r>
          </a:p>
          <a:p>
            <a:pPr algn="ctr">
              <a:lnSpc>
                <a:spcPct val="100000"/>
              </a:lnSpc>
            </a:pPr>
            <a:r>
              <a:rPr lang="en-US" sz="1800" b="1" dirty="0">
                <a:latin typeface="Cavolini"/>
                <a:cs typeface="Angsana New"/>
              </a:rPr>
              <a:t>Patricia Pain</a:t>
            </a:r>
            <a:endParaRPr lang="en-US" sz="1800" b="1"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/>
              <a:t>Email: </a:t>
            </a:r>
            <a:r>
              <a:rPr lang="en-US" sz="1800" dirty="0">
                <a:hlinkClick r:id="rId4"/>
              </a:rPr>
              <a:t>patriciamarie@susanclose.ca</a:t>
            </a:r>
            <a:endParaRPr lang="en-US" sz="1800"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1800" b="1" dirty="0"/>
              <a:t>Twitter: </a:t>
            </a:r>
            <a:r>
              <a:rPr lang="en-US" sz="1800" dirty="0"/>
              <a:t>@patriciampain</a:t>
            </a:r>
            <a:endParaRPr lang="en-US" sz="18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42EA8-5FE5-4AB4-83CF-7E5CB459E1AD}"/>
              </a:ext>
            </a:extLst>
          </p:cNvPr>
          <p:cNvSpPr txBox="1"/>
          <p:nvPr/>
        </p:nvSpPr>
        <p:spPr>
          <a:xfrm>
            <a:off x="583721" y="1575758"/>
            <a:ext cx="6481313" cy="4247317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6481313"/>
                      <a:gd name="connsiteY0" fmla="*/ 0 h 3554819"/>
                      <a:gd name="connsiteX1" fmla="*/ 459584 w 6481313"/>
                      <a:gd name="connsiteY1" fmla="*/ 0 h 3554819"/>
                      <a:gd name="connsiteX2" fmla="*/ 854355 w 6481313"/>
                      <a:gd name="connsiteY2" fmla="*/ 0 h 3554819"/>
                      <a:gd name="connsiteX3" fmla="*/ 1313939 w 6481313"/>
                      <a:gd name="connsiteY3" fmla="*/ 0 h 3554819"/>
                      <a:gd name="connsiteX4" fmla="*/ 1838336 w 6481313"/>
                      <a:gd name="connsiteY4" fmla="*/ 0 h 3554819"/>
                      <a:gd name="connsiteX5" fmla="*/ 2492359 w 6481313"/>
                      <a:gd name="connsiteY5" fmla="*/ 0 h 3554819"/>
                      <a:gd name="connsiteX6" fmla="*/ 2951943 w 6481313"/>
                      <a:gd name="connsiteY6" fmla="*/ 0 h 3554819"/>
                      <a:gd name="connsiteX7" fmla="*/ 3476341 w 6481313"/>
                      <a:gd name="connsiteY7" fmla="*/ 0 h 3554819"/>
                      <a:gd name="connsiteX8" fmla="*/ 4065551 w 6481313"/>
                      <a:gd name="connsiteY8" fmla="*/ 0 h 3554819"/>
                      <a:gd name="connsiteX9" fmla="*/ 4719574 w 6481313"/>
                      <a:gd name="connsiteY9" fmla="*/ 0 h 3554819"/>
                      <a:gd name="connsiteX10" fmla="*/ 5179158 w 6481313"/>
                      <a:gd name="connsiteY10" fmla="*/ 0 h 3554819"/>
                      <a:gd name="connsiteX11" fmla="*/ 5833182 w 6481313"/>
                      <a:gd name="connsiteY11" fmla="*/ 0 h 3554819"/>
                      <a:gd name="connsiteX12" fmla="*/ 6481313 w 6481313"/>
                      <a:gd name="connsiteY12" fmla="*/ 0 h 3554819"/>
                      <a:gd name="connsiteX13" fmla="*/ 6481313 w 6481313"/>
                      <a:gd name="connsiteY13" fmla="*/ 663566 h 3554819"/>
                      <a:gd name="connsiteX14" fmla="*/ 6481313 w 6481313"/>
                      <a:gd name="connsiteY14" fmla="*/ 1256036 h 3554819"/>
                      <a:gd name="connsiteX15" fmla="*/ 6481313 w 6481313"/>
                      <a:gd name="connsiteY15" fmla="*/ 1777409 h 3554819"/>
                      <a:gd name="connsiteX16" fmla="*/ 6481313 w 6481313"/>
                      <a:gd name="connsiteY16" fmla="*/ 2440976 h 3554819"/>
                      <a:gd name="connsiteX17" fmla="*/ 6481313 w 6481313"/>
                      <a:gd name="connsiteY17" fmla="*/ 3033446 h 3554819"/>
                      <a:gd name="connsiteX18" fmla="*/ 6481313 w 6481313"/>
                      <a:gd name="connsiteY18" fmla="*/ 3554819 h 3554819"/>
                      <a:gd name="connsiteX19" fmla="*/ 5827290 w 6481313"/>
                      <a:gd name="connsiteY19" fmla="*/ 3554819 h 3554819"/>
                      <a:gd name="connsiteX20" fmla="*/ 5108453 w 6481313"/>
                      <a:gd name="connsiteY20" fmla="*/ 3554819 h 3554819"/>
                      <a:gd name="connsiteX21" fmla="*/ 4454430 w 6481313"/>
                      <a:gd name="connsiteY21" fmla="*/ 3554819 h 3554819"/>
                      <a:gd name="connsiteX22" fmla="*/ 3930033 w 6481313"/>
                      <a:gd name="connsiteY22" fmla="*/ 3554819 h 3554819"/>
                      <a:gd name="connsiteX23" fmla="*/ 3340822 w 6481313"/>
                      <a:gd name="connsiteY23" fmla="*/ 3554819 h 3554819"/>
                      <a:gd name="connsiteX24" fmla="*/ 2816425 w 6481313"/>
                      <a:gd name="connsiteY24" fmla="*/ 3554819 h 3554819"/>
                      <a:gd name="connsiteX25" fmla="*/ 2356841 w 6481313"/>
                      <a:gd name="connsiteY25" fmla="*/ 3554819 h 3554819"/>
                      <a:gd name="connsiteX26" fmla="*/ 1832444 w 6481313"/>
                      <a:gd name="connsiteY26" fmla="*/ 3554819 h 3554819"/>
                      <a:gd name="connsiteX27" fmla="*/ 1113607 w 6481313"/>
                      <a:gd name="connsiteY27" fmla="*/ 3554819 h 3554819"/>
                      <a:gd name="connsiteX28" fmla="*/ 718837 w 6481313"/>
                      <a:gd name="connsiteY28" fmla="*/ 3554819 h 3554819"/>
                      <a:gd name="connsiteX29" fmla="*/ 0 w 6481313"/>
                      <a:gd name="connsiteY29" fmla="*/ 3554819 h 3554819"/>
                      <a:gd name="connsiteX30" fmla="*/ 0 w 6481313"/>
                      <a:gd name="connsiteY30" fmla="*/ 2891253 h 3554819"/>
                      <a:gd name="connsiteX31" fmla="*/ 0 w 6481313"/>
                      <a:gd name="connsiteY31" fmla="*/ 2227687 h 3554819"/>
                      <a:gd name="connsiteX32" fmla="*/ 0 w 6481313"/>
                      <a:gd name="connsiteY32" fmla="*/ 1635217 h 3554819"/>
                      <a:gd name="connsiteX33" fmla="*/ 0 w 6481313"/>
                      <a:gd name="connsiteY33" fmla="*/ 1113843 h 3554819"/>
                      <a:gd name="connsiteX34" fmla="*/ 0 w 6481313"/>
                      <a:gd name="connsiteY34" fmla="*/ 592470 h 3554819"/>
                      <a:gd name="connsiteX35" fmla="*/ 0 w 6481313"/>
                      <a:gd name="connsiteY35" fmla="*/ 0 h 3554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6481313" h="3554819" fill="none" extrusionOk="0">
                        <a:moveTo>
                          <a:pt x="0" y="0"/>
                        </a:moveTo>
                        <a:cubicBezTo>
                          <a:pt x="176589" y="-25992"/>
                          <a:pt x="285813" y="54918"/>
                          <a:pt x="459584" y="0"/>
                        </a:cubicBezTo>
                        <a:cubicBezTo>
                          <a:pt x="633355" y="-54918"/>
                          <a:pt x="727786" y="5854"/>
                          <a:pt x="854355" y="0"/>
                        </a:cubicBezTo>
                        <a:cubicBezTo>
                          <a:pt x="980924" y="-5854"/>
                          <a:pt x="1126116" y="48930"/>
                          <a:pt x="1313939" y="0"/>
                        </a:cubicBezTo>
                        <a:cubicBezTo>
                          <a:pt x="1501762" y="-48930"/>
                          <a:pt x="1642434" y="41892"/>
                          <a:pt x="1838336" y="0"/>
                        </a:cubicBezTo>
                        <a:cubicBezTo>
                          <a:pt x="2034238" y="-41892"/>
                          <a:pt x="2248814" y="58980"/>
                          <a:pt x="2492359" y="0"/>
                        </a:cubicBezTo>
                        <a:cubicBezTo>
                          <a:pt x="2735904" y="-58980"/>
                          <a:pt x="2763031" y="24682"/>
                          <a:pt x="2951943" y="0"/>
                        </a:cubicBezTo>
                        <a:cubicBezTo>
                          <a:pt x="3140855" y="-24682"/>
                          <a:pt x="3310157" y="3378"/>
                          <a:pt x="3476341" y="0"/>
                        </a:cubicBezTo>
                        <a:cubicBezTo>
                          <a:pt x="3642525" y="-3378"/>
                          <a:pt x="3946521" y="38404"/>
                          <a:pt x="4065551" y="0"/>
                        </a:cubicBezTo>
                        <a:cubicBezTo>
                          <a:pt x="4184581" y="-38404"/>
                          <a:pt x="4424347" y="55696"/>
                          <a:pt x="4719574" y="0"/>
                        </a:cubicBezTo>
                        <a:cubicBezTo>
                          <a:pt x="5014801" y="-55696"/>
                          <a:pt x="5003323" y="45381"/>
                          <a:pt x="5179158" y="0"/>
                        </a:cubicBezTo>
                        <a:cubicBezTo>
                          <a:pt x="5354993" y="-45381"/>
                          <a:pt x="5607255" y="41856"/>
                          <a:pt x="5833182" y="0"/>
                        </a:cubicBezTo>
                        <a:cubicBezTo>
                          <a:pt x="6059109" y="-41856"/>
                          <a:pt x="6250142" y="37267"/>
                          <a:pt x="6481313" y="0"/>
                        </a:cubicBezTo>
                        <a:cubicBezTo>
                          <a:pt x="6525523" y="151221"/>
                          <a:pt x="6472773" y="524965"/>
                          <a:pt x="6481313" y="663566"/>
                        </a:cubicBezTo>
                        <a:cubicBezTo>
                          <a:pt x="6489853" y="802167"/>
                          <a:pt x="6470796" y="1127435"/>
                          <a:pt x="6481313" y="1256036"/>
                        </a:cubicBezTo>
                        <a:cubicBezTo>
                          <a:pt x="6491830" y="1384637"/>
                          <a:pt x="6425555" y="1605140"/>
                          <a:pt x="6481313" y="1777409"/>
                        </a:cubicBezTo>
                        <a:cubicBezTo>
                          <a:pt x="6537071" y="1949678"/>
                          <a:pt x="6403745" y="2233711"/>
                          <a:pt x="6481313" y="2440976"/>
                        </a:cubicBezTo>
                        <a:cubicBezTo>
                          <a:pt x="6558881" y="2648241"/>
                          <a:pt x="6476806" y="2856970"/>
                          <a:pt x="6481313" y="3033446"/>
                        </a:cubicBezTo>
                        <a:cubicBezTo>
                          <a:pt x="6485820" y="3209922"/>
                          <a:pt x="6470350" y="3340794"/>
                          <a:pt x="6481313" y="3554819"/>
                        </a:cubicBezTo>
                        <a:cubicBezTo>
                          <a:pt x="6219719" y="3605510"/>
                          <a:pt x="6056101" y="3488618"/>
                          <a:pt x="5827290" y="3554819"/>
                        </a:cubicBezTo>
                        <a:cubicBezTo>
                          <a:pt x="5598479" y="3621020"/>
                          <a:pt x="5344738" y="3476281"/>
                          <a:pt x="5108453" y="3554819"/>
                        </a:cubicBezTo>
                        <a:cubicBezTo>
                          <a:pt x="4872168" y="3633357"/>
                          <a:pt x="4735369" y="3491771"/>
                          <a:pt x="4454430" y="3554819"/>
                        </a:cubicBezTo>
                        <a:cubicBezTo>
                          <a:pt x="4173491" y="3617867"/>
                          <a:pt x="4074477" y="3508766"/>
                          <a:pt x="3930033" y="3554819"/>
                        </a:cubicBezTo>
                        <a:cubicBezTo>
                          <a:pt x="3785589" y="3600872"/>
                          <a:pt x="3474072" y="3511332"/>
                          <a:pt x="3340822" y="3554819"/>
                        </a:cubicBezTo>
                        <a:cubicBezTo>
                          <a:pt x="3207572" y="3598306"/>
                          <a:pt x="2973409" y="3524179"/>
                          <a:pt x="2816425" y="3554819"/>
                        </a:cubicBezTo>
                        <a:cubicBezTo>
                          <a:pt x="2659441" y="3585459"/>
                          <a:pt x="2511785" y="3530789"/>
                          <a:pt x="2356841" y="3554819"/>
                        </a:cubicBezTo>
                        <a:cubicBezTo>
                          <a:pt x="2201897" y="3578849"/>
                          <a:pt x="1980631" y="3541946"/>
                          <a:pt x="1832444" y="3554819"/>
                        </a:cubicBezTo>
                        <a:cubicBezTo>
                          <a:pt x="1684257" y="3567692"/>
                          <a:pt x="1301021" y="3495263"/>
                          <a:pt x="1113607" y="3554819"/>
                        </a:cubicBezTo>
                        <a:cubicBezTo>
                          <a:pt x="926193" y="3614375"/>
                          <a:pt x="804356" y="3525227"/>
                          <a:pt x="718837" y="3554819"/>
                        </a:cubicBezTo>
                        <a:cubicBezTo>
                          <a:pt x="633318" y="3584411"/>
                          <a:pt x="199171" y="3487652"/>
                          <a:pt x="0" y="3554819"/>
                        </a:cubicBezTo>
                        <a:cubicBezTo>
                          <a:pt x="-21154" y="3226258"/>
                          <a:pt x="20593" y="3174127"/>
                          <a:pt x="0" y="2891253"/>
                        </a:cubicBezTo>
                        <a:cubicBezTo>
                          <a:pt x="-20593" y="2608379"/>
                          <a:pt x="22843" y="2496888"/>
                          <a:pt x="0" y="2227687"/>
                        </a:cubicBezTo>
                        <a:cubicBezTo>
                          <a:pt x="-22843" y="1958486"/>
                          <a:pt x="70988" y="1930285"/>
                          <a:pt x="0" y="1635217"/>
                        </a:cubicBezTo>
                        <a:cubicBezTo>
                          <a:pt x="-70988" y="1340149"/>
                          <a:pt x="40273" y="1347890"/>
                          <a:pt x="0" y="1113843"/>
                        </a:cubicBezTo>
                        <a:cubicBezTo>
                          <a:pt x="-40273" y="879796"/>
                          <a:pt x="5806" y="838484"/>
                          <a:pt x="0" y="592470"/>
                        </a:cubicBezTo>
                        <a:cubicBezTo>
                          <a:pt x="-5806" y="346456"/>
                          <a:pt x="48966" y="252783"/>
                          <a:pt x="0" y="0"/>
                        </a:cubicBezTo>
                        <a:close/>
                      </a:path>
                      <a:path w="6481313" h="3554819" stroke="0" extrusionOk="0">
                        <a:moveTo>
                          <a:pt x="0" y="0"/>
                        </a:moveTo>
                        <a:cubicBezTo>
                          <a:pt x="136003" y="-55180"/>
                          <a:pt x="342821" y="9539"/>
                          <a:pt x="524397" y="0"/>
                        </a:cubicBezTo>
                        <a:cubicBezTo>
                          <a:pt x="705973" y="-9539"/>
                          <a:pt x="805128" y="53515"/>
                          <a:pt x="983981" y="0"/>
                        </a:cubicBezTo>
                        <a:cubicBezTo>
                          <a:pt x="1162834" y="-53515"/>
                          <a:pt x="1320512" y="10224"/>
                          <a:pt x="1443565" y="0"/>
                        </a:cubicBezTo>
                        <a:cubicBezTo>
                          <a:pt x="1566618" y="-10224"/>
                          <a:pt x="1672441" y="27559"/>
                          <a:pt x="1838336" y="0"/>
                        </a:cubicBezTo>
                        <a:cubicBezTo>
                          <a:pt x="2004231" y="-27559"/>
                          <a:pt x="2134276" y="32735"/>
                          <a:pt x="2233107" y="0"/>
                        </a:cubicBezTo>
                        <a:cubicBezTo>
                          <a:pt x="2331938" y="-32735"/>
                          <a:pt x="2544751" y="19987"/>
                          <a:pt x="2627878" y="0"/>
                        </a:cubicBezTo>
                        <a:cubicBezTo>
                          <a:pt x="2711005" y="-19987"/>
                          <a:pt x="2970932" y="30654"/>
                          <a:pt x="3281901" y="0"/>
                        </a:cubicBezTo>
                        <a:cubicBezTo>
                          <a:pt x="3592870" y="-30654"/>
                          <a:pt x="3559554" y="33538"/>
                          <a:pt x="3676672" y="0"/>
                        </a:cubicBezTo>
                        <a:cubicBezTo>
                          <a:pt x="3793790" y="-33538"/>
                          <a:pt x="3948658" y="46154"/>
                          <a:pt x="4136256" y="0"/>
                        </a:cubicBezTo>
                        <a:cubicBezTo>
                          <a:pt x="4323854" y="-46154"/>
                          <a:pt x="4423894" y="24171"/>
                          <a:pt x="4595840" y="0"/>
                        </a:cubicBezTo>
                        <a:cubicBezTo>
                          <a:pt x="4767786" y="-24171"/>
                          <a:pt x="5130101" y="16781"/>
                          <a:pt x="5314677" y="0"/>
                        </a:cubicBezTo>
                        <a:cubicBezTo>
                          <a:pt x="5499253" y="-16781"/>
                          <a:pt x="5519285" y="16998"/>
                          <a:pt x="5709448" y="0"/>
                        </a:cubicBezTo>
                        <a:cubicBezTo>
                          <a:pt x="5899611" y="-16998"/>
                          <a:pt x="6236387" y="43843"/>
                          <a:pt x="6481313" y="0"/>
                        </a:cubicBezTo>
                        <a:cubicBezTo>
                          <a:pt x="6542307" y="278625"/>
                          <a:pt x="6431075" y="496808"/>
                          <a:pt x="6481313" y="663566"/>
                        </a:cubicBezTo>
                        <a:cubicBezTo>
                          <a:pt x="6531551" y="830324"/>
                          <a:pt x="6467947" y="1053629"/>
                          <a:pt x="6481313" y="1291584"/>
                        </a:cubicBezTo>
                        <a:cubicBezTo>
                          <a:pt x="6494679" y="1529539"/>
                          <a:pt x="6450807" y="1621742"/>
                          <a:pt x="6481313" y="1919602"/>
                        </a:cubicBezTo>
                        <a:cubicBezTo>
                          <a:pt x="6511819" y="2217462"/>
                          <a:pt x="6465687" y="2205783"/>
                          <a:pt x="6481313" y="2405428"/>
                        </a:cubicBezTo>
                        <a:cubicBezTo>
                          <a:pt x="6496939" y="2605073"/>
                          <a:pt x="6346089" y="3296574"/>
                          <a:pt x="6481313" y="3554819"/>
                        </a:cubicBezTo>
                        <a:cubicBezTo>
                          <a:pt x="6268337" y="3558591"/>
                          <a:pt x="6086418" y="3547048"/>
                          <a:pt x="5956916" y="3554819"/>
                        </a:cubicBezTo>
                        <a:cubicBezTo>
                          <a:pt x="5827414" y="3562590"/>
                          <a:pt x="5567686" y="3529093"/>
                          <a:pt x="5367706" y="3554819"/>
                        </a:cubicBezTo>
                        <a:cubicBezTo>
                          <a:pt x="5167726" y="3580545"/>
                          <a:pt x="4985503" y="3497261"/>
                          <a:pt x="4843308" y="3554819"/>
                        </a:cubicBezTo>
                        <a:cubicBezTo>
                          <a:pt x="4701113" y="3612377"/>
                          <a:pt x="4639551" y="3508014"/>
                          <a:pt x="4448538" y="3554819"/>
                        </a:cubicBezTo>
                        <a:cubicBezTo>
                          <a:pt x="4257525" y="3601624"/>
                          <a:pt x="4044427" y="3528145"/>
                          <a:pt x="3859327" y="3554819"/>
                        </a:cubicBezTo>
                        <a:cubicBezTo>
                          <a:pt x="3674227" y="3581493"/>
                          <a:pt x="3424001" y="3538774"/>
                          <a:pt x="3270117" y="3554819"/>
                        </a:cubicBezTo>
                        <a:cubicBezTo>
                          <a:pt x="3116233" y="3570864"/>
                          <a:pt x="2856674" y="3520077"/>
                          <a:pt x="2616094" y="3554819"/>
                        </a:cubicBezTo>
                        <a:cubicBezTo>
                          <a:pt x="2375514" y="3589561"/>
                          <a:pt x="2138767" y="3535938"/>
                          <a:pt x="1897257" y="3554819"/>
                        </a:cubicBezTo>
                        <a:cubicBezTo>
                          <a:pt x="1655747" y="3573700"/>
                          <a:pt x="1642300" y="3533174"/>
                          <a:pt x="1437673" y="3554819"/>
                        </a:cubicBezTo>
                        <a:cubicBezTo>
                          <a:pt x="1233046" y="3576464"/>
                          <a:pt x="865733" y="3501899"/>
                          <a:pt x="718837" y="3554819"/>
                        </a:cubicBezTo>
                        <a:cubicBezTo>
                          <a:pt x="571941" y="3607739"/>
                          <a:pt x="196430" y="3538326"/>
                          <a:pt x="0" y="3554819"/>
                        </a:cubicBezTo>
                        <a:cubicBezTo>
                          <a:pt x="-25557" y="3316024"/>
                          <a:pt x="7203" y="3279359"/>
                          <a:pt x="0" y="3068994"/>
                        </a:cubicBezTo>
                        <a:cubicBezTo>
                          <a:pt x="-7203" y="2858630"/>
                          <a:pt x="44535" y="2742483"/>
                          <a:pt x="0" y="2476524"/>
                        </a:cubicBezTo>
                        <a:cubicBezTo>
                          <a:pt x="-44535" y="2210565"/>
                          <a:pt x="32165" y="2018641"/>
                          <a:pt x="0" y="1884054"/>
                        </a:cubicBezTo>
                        <a:cubicBezTo>
                          <a:pt x="-32165" y="1749467"/>
                          <a:pt x="66147" y="1385349"/>
                          <a:pt x="0" y="1256036"/>
                        </a:cubicBezTo>
                        <a:cubicBezTo>
                          <a:pt x="-66147" y="1126723"/>
                          <a:pt x="73581" y="912619"/>
                          <a:pt x="0" y="592470"/>
                        </a:cubicBezTo>
                        <a:cubicBezTo>
                          <a:pt x="-73581" y="272321"/>
                          <a:pt x="4159" y="2299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500" b="1" dirty="0">
                <a:latin typeface="SimSun"/>
                <a:ea typeface="+mn-lt"/>
                <a:cs typeface="+mn-lt"/>
              </a:rPr>
              <a:t>Session 2: </a:t>
            </a:r>
            <a:r>
              <a:rPr lang="en-US" sz="4500" b="1" dirty="0" err="1">
                <a:latin typeface="SimSun"/>
                <a:ea typeface="+mn-lt"/>
                <a:cs typeface="+mn-lt"/>
              </a:rPr>
              <a:t>SmartLearning</a:t>
            </a:r>
            <a:r>
              <a:rPr lang="en-US" sz="4500" b="1" dirty="0">
                <a:latin typeface="SimSun"/>
                <a:ea typeface="+mn-lt"/>
                <a:cs typeface="+mn-lt"/>
              </a:rPr>
              <a:t> 2020: the power of rich texts, open tasks and inclusive cognitive processes</a:t>
            </a:r>
            <a:endParaRPr lang="en-US" b="1">
              <a:latin typeface="SimSun"/>
              <a:ea typeface="SimSun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3AA3D-3B8E-4FD6-8E19-B363A2B208DB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009175" y="197832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CA" b="1" cap="all" dirty="0">
                <a:latin typeface="SimSun"/>
                <a:ea typeface="SimSun"/>
              </a:rPr>
              <a:t>RESPECTFUL LISTENING &amp; POWERFUL SPEAKING</a:t>
            </a:r>
            <a:r>
              <a:rPr lang="en-CA" b="1" dirty="0">
                <a:latin typeface="SimSun"/>
                <a:ea typeface="Bell MT"/>
                <a:cs typeface="Bell MT"/>
              </a:rPr>
              <a:t>​</a:t>
            </a:r>
            <a:endParaRPr lang="en-US" sz="5000" b="1" dirty="0">
              <a:latin typeface="SimSun"/>
              <a:cs typeface="Cavolin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DB1B-8F04-4E5A-B8C4-77F2DF51C3E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pic>
        <p:nvPicPr>
          <p:cNvPr id="3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A6C61D3-3815-461F-A6AB-28BD6F20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1" y="1721814"/>
            <a:ext cx="3131388" cy="4363277"/>
          </a:xfrm>
          <a:prstGeom prst="rect">
            <a:avLst/>
          </a:prstGeom>
        </p:spPr>
      </p:pic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65391EC-D533-42E2-B15E-F1DA99168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834" y="1720446"/>
            <a:ext cx="3260783" cy="4366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A7207F-0A14-4EAE-85FB-89ECB7039C4F}"/>
              </a:ext>
            </a:extLst>
          </p:cNvPr>
          <p:cNvSpPr txBox="1"/>
          <p:nvPr/>
        </p:nvSpPr>
        <p:spPr>
          <a:xfrm>
            <a:off x="6996024" y="1288212"/>
            <a:ext cx="4899802" cy="5478423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ü"/>
            </a:pPr>
            <a:r>
              <a:rPr lang="en-CA" sz="3500" b="1" dirty="0">
                <a:latin typeface="Bell MT"/>
                <a:cs typeface="Arial"/>
              </a:rPr>
              <a:t>What do we know about listening respectfully?</a:t>
            </a:r>
            <a:r>
              <a:rPr lang="en-US" sz="3500" b="1" dirty="0">
                <a:latin typeface="Bell MT"/>
                <a:cs typeface="Arial"/>
              </a:rPr>
              <a:t>​</a:t>
            </a:r>
            <a:endParaRPr lang="en-US" sz="3500" b="1">
              <a:cs typeface="Calibri" panose="020F0502020204030204"/>
            </a:endParaRPr>
          </a:p>
          <a:p>
            <a:r>
              <a:rPr lang="en-CA" sz="3500" b="1" dirty="0">
                <a:latin typeface="Bell MT"/>
                <a:cs typeface="Segoe UI"/>
              </a:rPr>
              <a:t>​</a:t>
            </a:r>
          </a:p>
          <a:p>
            <a:pPr marL="457200" indent="-457200">
              <a:buFont typeface="Wingdings"/>
              <a:buChar char="ü"/>
            </a:pPr>
            <a:r>
              <a:rPr lang="en-CA" sz="3500" b="1" dirty="0">
                <a:latin typeface="Bell MT"/>
                <a:cs typeface="Arial"/>
              </a:rPr>
              <a:t>What do we know about speaking powerfully?</a:t>
            </a:r>
            <a:r>
              <a:rPr lang="en-US" sz="3500" b="1" dirty="0">
                <a:latin typeface="Bell MT"/>
                <a:cs typeface="Arial"/>
              </a:rPr>
              <a:t>​</a:t>
            </a:r>
          </a:p>
          <a:p>
            <a:pPr marL="457200" indent="-457200">
              <a:buFont typeface="Wingdings"/>
              <a:buChar char="ü"/>
            </a:pPr>
            <a:endParaRPr lang="en-US" sz="3500" b="1" dirty="0">
              <a:latin typeface="Bell MT"/>
              <a:cs typeface="Arial"/>
            </a:endParaRPr>
          </a:p>
          <a:p>
            <a:pPr marL="457200" indent="-457200">
              <a:buFont typeface="Wingdings"/>
              <a:buChar char="ü"/>
            </a:pPr>
            <a:r>
              <a:rPr lang="en-US" sz="3500" b="1" i="1">
                <a:latin typeface="Bell MT"/>
                <a:cs typeface="Arial"/>
              </a:rPr>
              <a:t>How is equity achieved?</a:t>
            </a:r>
            <a:r>
              <a:rPr lang="en-CA" sz="3500" b="1" i="1" dirty="0">
                <a:latin typeface="Bell MT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4109639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6094105" y="256615"/>
            <a:ext cx="497797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000000"/>
                </a:solidFill>
                <a:latin typeface="SimSun"/>
                <a:ea typeface="SimSun"/>
              </a:rPr>
              <a:t>A/B Partners</a:t>
            </a:r>
            <a:endParaRPr lang="en-US" sz="6000">
              <a:solidFill>
                <a:srgbClr val="000000"/>
              </a:solidFill>
              <a:latin typeface="SimSun"/>
              <a:ea typeface="SimSun"/>
              <a:cs typeface="Calibri Ligh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3" descr="A picture containing indoor, table, sitting, food&#10;&#10;Description automatically generated">
            <a:extLst>
              <a:ext uri="{FF2B5EF4-FFF2-40B4-BE49-F238E27FC236}">
                <a16:creationId xmlns:a16="http://schemas.microsoft.com/office/drawing/2014/main" id="{ECF20E1A-DC63-42CB-8B41-A45328B488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3444" r="-1" b="-1"/>
          <a:stretch/>
        </p:blipFill>
        <p:spPr>
          <a:xfrm>
            <a:off x="20" y="979118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7D1DC-100C-4C26-84AA-63570E0B6E5E}"/>
              </a:ext>
            </a:extLst>
          </p:cNvPr>
          <p:cNvSpPr txBox="1"/>
          <p:nvPr/>
        </p:nvSpPr>
        <p:spPr>
          <a:xfrm>
            <a:off x="6090574" y="2421682"/>
            <a:ext cx="4977578" cy="363928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 dirty="0">
                <a:solidFill>
                  <a:srgbClr val="000000"/>
                </a:solidFill>
                <a:latin typeface="SimSun"/>
                <a:ea typeface="SimSun"/>
              </a:rPr>
              <a:t>How is equity </a:t>
            </a:r>
            <a:r>
              <a:rPr lang="en-US" sz="5000" b="1" i="1">
                <a:solidFill>
                  <a:srgbClr val="000000"/>
                </a:solidFill>
                <a:latin typeface="SimSun"/>
                <a:ea typeface="SimSun"/>
              </a:rPr>
              <a:t>achieved</a:t>
            </a:r>
            <a:r>
              <a:rPr lang="en-US" sz="5000" b="1" i="1" dirty="0">
                <a:solidFill>
                  <a:srgbClr val="000000"/>
                </a:solidFill>
                <a:latin typeface="SimSun"/>
                <a:ea typeface="SimSun"/>
              </a:rPr>
              <a:t>?</a:t>
            </a:r>
            <a:endParaRPr lang="en-US" sz="5000" b="1" i="1" dirty="0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991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640079" y="2053641"/>
            <a:ext cx="3669161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</a:rPr>
              <a:t>Let's Set</a:t>
            </a: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>
                <a:solidFill>
                  <a:srgbClr val="FFFFFF"/>
                </a:solidFill>
              </a:rPr>
              <a:t>Today's </a:t>
            </a: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Goal</a:t>
            </a:r>
            <a:endParaRPr lang="en-US" sz="4400" b="1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E19C71-FEB0-48B7-8B8A-590AEB0F0324}"/>
              </a:ext>
            </a:extLst>
          </p:cNvPr>
          <p:cNvSpPr txBox="1"/>
          <p:nvPr/>
        </p:nvSpPr>
        <p:spPr>
          <a:xfrm>
            <a:off x="5098537" y="801866"/>
            <a:ext cx="6815705" cy="52306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latin typeface="Bell MT"/>
              </a:rPr>
              <a:t>"We are going to set a goal for today </a:t>
            </a:r>
            <a:r>
              <a:rPr lang="en-US" sz="3000" b="1">
                <a:solidFill>
                  <a:srgbClr val="000000"/>
                </a:solidFill>
                <a:latin typeface="Bell MT"/>
              </a:rPr>
              <a:t>to help our minds think carefully. </a:t>
            </a:r>
            <a:r>
              <a:rPr lang="en-US" sz="3000" b="1" dirty="0">
                <a:solidFill>
                  <a:srgbClr val="000000"/>
                </a:solidFill>
                <a:latin typeface="Bell MT"/>
              </a:rPr>
              <a:t>Our final task today will be to make a </a:t>
            </a:r>
            <a:r>
              <a:rPr lang="en-US" sz="3000" b="1">
                <a:solidFill>
                  <a:srgbClr val="000000"/>
                </a:solidFill>
                <a:latin typeface="Bell MT"/>
              </a:rPr>
              <a:t>prediction about our story. </a:t>
            </a:r>
            <a:endParaRPr lang="en-US" sz="3000" b="1" i="1">
              <a:solidFill>
                <a:srgbClr val="000000"/>
              </a:solidFill>
              <a:latin typeface="Bell MT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000000"/>
              </a:solidFill>
              <a:latin typeface="Bell M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1572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E19C71-FEB0-48B7-8B8A-590AEB0F0324}"/>
              </a:ext>
            </a:extLst>
          </p:cNvPr>
          <p:cNvSpPr txBox="1"/>
          <p:nvPr/>
        </p:nvSpPr>
        <p:spPr>
          <a:xfrm>
            <a:off x="4767858" y="471187"/>
            <a:ext cx="7146384" cy="55613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dirty="0">
                <a:solidFill>
                  <a:srgbClr val="000000"/>
                </a:solidFill>
                <a:latin typeface="Bell MT"/>
              </a:rPr>
              <a:t>"To help us with this task, we will set a goal to help us focus on what is </a:t>
            </a:r>
            <a:r>
              <a:rPr lang="en-US" sz="3000" b="1">
                <a:solidFill>
                  <a:srgbClr val="000000"/>
                </a:solidFill>
                <a:latin typeface="Bell MT"/>
              </a:rPr>
              <a:t>important to remember. Please circle:</a:t>
            </a:r>
            <a:endParaRPr lang="en-US" sz="3000" b="1">
              <a:latin typeface="Bell MT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000" b="1" dirty="0">
              <a:solidFill>
                <a:srgbClr val="000000"/>
              </a:solidFill>
              <a:latin typeface="Bell MT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000000"/>
              </a:solidFill>
              <a:latin typeface="Bell MT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000" b="1" i="1" dirty="0">
              <a:solidFill>
                <a:srgbClr val="000000"/>
              </a:solidFill>
              <a:latin typeface="Bell M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000" b="1" i="1" dirty="0">
              <a:solidFill>
                <a:srgbClr val="000000"/>
              </a:solidFill>
              <a:latin typeface="Bell M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000" b="1" i="1" dirty="0">
              <a:solidFill>
                <a:srgbClr val="000000"/>
              </a:solidFill>
              <a:latin typeface="Bell M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000" b="1" i="1" dirty="0">
              <a:solidFill>
                <a:srgbClr val="000000"/>
              </a:solidFill>
              <a:latin typeface="Bell M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0" b="1" i="1">
                <a:solidFill>
                  <a:srgbClr val="000000"/>
                </a:solidFill>
                <a:latin typeface="Bell MT"/>
              </a:rPr>
              <a:t>My goal for today is to use the clues I gather and any connections I have, to help me make a logical prediction. I will also justify my thinking.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000000"/>
              </a:solidFill>
              <a:latin typeface="Bell MT"/>
              <a:cs typeface="Calibri"/>
            </a:endParaRPr>
          </a:p>
        </p:txBody>
      </p:sp>
      <p:pic>
        <p:nvPicPr>
          <p:cNvPr id="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9430A9-072B-41BE-8914-69C703A42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194" y="2469324"/>
            <a:ext cx="7257689" cy="1444898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97AE1381-358E-480D-B3F2-5B7BC31526BF}"/>
              </a:ext>
            </a:extLst>
          </p:cNvPr>
          <p:cNvSpPr/>
          <p:nvPr/>
        </p:nvSpPr>
        <p:spPr>
          <a:xfrm rot="2880000">
            <a:off x="4986534" y="2753542"/>
            <a:ext cx="2199736" cy="2444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id="{7B3746E7-967C-4EE0-9EDE-D3DBC4DA3355}"/>
              </a:ext>
            </a:extLst>
          </p:cNvPr>
          <p:cNvSpPr/>
          <p:nvPr/>
        </p:nvSpPr>
        <p:spPr>
          <a:xfrm rot="19020000">
            <a:off x="11330559" y="3557124"/>
            <a:ext cx="273169" cy="9776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5F59DF-CE3D-4872-A3CC-0BF733809824}"/>
              </a:ext>
            </a:extLst>
          </p:cNvPr>
          <p:cNvSpPr txBox="1"/>
          <p:nvPr/>
        </p:nvSpPr>
        <p:spPr>
          <a:xfrm>
            <a:off x="224612" y="1602173"/>
            <a:ext cx="3597352" cy="363928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 dirty="0">
                <a:solidFill>
                  <a:srgbClr val="000000"/>
                </a:solidFill>
                <a:latin typeface="SimSun"/>
                <a:ea typeface="SimSun"/>
              </a:rPr>
              <a:t>How is equity </a:t>
            </a:r>
            <a:r>
              <a:rPr lang="en-US" sz="5000" b="1" i="1">
                <a:solidFill>
                  <a:srgbClr val="000000"/>
                </a:solidFill>
                <a:latin typeface="SimSun"/>
                <a:ea typeface="SimSun"/>
              </a:rPr>
              <a:t>achieved</a:t>
            </a:r>
            <a:r>
              <a:rPr lang="en-US" sz="5000" b="1" i="1" dirty="0">
                <a:solidFill>
                  <a:srgbClr val="000000"/>
                </a:solidFill>
                <a:latin typeface="SimSun"/>
                <a:ea typeface="SimSun"/>
              </a:rPr>
              <a:t>?</a:t>
            </a:r>
            <a:endParaRPr lang="en-US" sz="5000" b="1" i="1" dirty="0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01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6097052" y="1147945"/>
            <a:ext cx="5841165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000000"/>
                </a:solidFill>
                <a:latin typeface="SimSun"/>
                <a:ea typeface="SimSun"/>
              </a:rPr>
              <a:t>Connecting </a:t>
            </a:r>
            <a:endParaRPr lang="en-US">
              <a:solidFill>
                <a:srgbClr val="000000"/>
              </a:solidFill>
              <a:latin typeface="Calibri Light" panose="020F0302020204030204"/>
              <a:ea typeface="SimSun"/>
              <a:cs typeface="Calibri Light"/>
            </a:endParaRPr>
          </a:p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000000"/>
                </a:solidFill>
                <a:latin typeface="SimSun"/>
                <a:ea typeface="SimSun"/>
              </a:rPr>
              <a:t>to the </a:t>
            </a:r>
            <a:endParaRPr lang="en-US" dirty="0">
              <a:solidFill>
                <a:srgbClr val="000000"/>
              </a:solidFill>
              <a:latin typeface="Calibri Light" panose="020F0302020204030204"/>
              <a:ea typeface="SimSun"/>
              <a:cs typeface="Calibri Light"/>
            </a:endParaRPr>
          </a:p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000000"/>
                </a:solidFill>
                <a:latin typeface="SimSun"/>
                <a:ea typeface="SimSun"/>
              </a:rPr>
              <a:t>Story</a:t>
            </a:r>
          </a:p>
          <a:p>
            <a:pPr algn="ctr">
              <a:spcAft>
                <a:spcPts val="600"/>
              </a:spcAft>
            </a:pPr>
            <a:endParaRPr lang="en-US" sz="6000" b="1" dirty="0">
              <a:latin typeface="SimSun"/>
              <a:ea typeface="SimSun"/>
              <a:cs typeface="Calibri Light"/>
            </a:endParaRPr>
          </a:p>
          <a:p>
            <a:pPr algn="ctr">
              <a:spcAft>
                <a:spcPts val="600"/>
              </a:spcAft>
            </a:pPr>
            <a:r>
              <a:rPr lang="en-US" sz="6000" b="1" i="1" dirty="0">
                <a:latin typeface="SimSun"/>
                <a:ea typeface="SimSun"/>
                <a:cs typeface="Calibri Light"/>
              </a:rPr>
              <a:t>Before Reading</a:t>
            </a:r>
          </a:p>
        </p:txBody>
      </p:sp>
      <p:sp>
        <p:nvSpPr>
          <p:cNvPr id="3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CFCECF7-6289-4CE5-8DB4-038C047FF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192" y="659393"/>
            <a:ext cx="3505199" cy="2634987"/>
          </a:xfrm>
          <a:prstGeom prst="rect">
            <a:avLst/>
          </a:prstGeom>
        </p:spPr>
      </p:pic>
      <p:pic>
        <p:nvPicPr>
          <p:cNvPr id="8" name="Picture 8" descr="A picture containing indoor, different, table, pencil&#10;&#10;Description automatically generated">
            <a:extLst>
              <a:ext uri="{FF2B5EF4-FFF2-40B4-BE49-F238E27FC236}">
                <a16:creationId xmlns:a16="http://schemas.microsoft.com/office/drawing/2014/main" id="{3EA33E6D-371A-4F0D-8CDB-77341B29D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165230" y="3510486"/>
            <a:ext cx="3275162" cy="262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7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951666" y="154700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SimSun"/>
                <a:ea typeface="SimSun"/>
                <a:cs typeface="Cavolini"/>
              </a:rPr>
              <a:t>Connecting with: Image a Time</a:t>
            </a:r>
            <a:endParaRPr lang="en-US" b="1" dirty="0">
              <a:latin typeface="SimSun"/>
              <a:ea typeface="SimSu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1906439" y="2984740"/>
            <a:ext cx="83935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E16553-0F53-4BD2-A6F3-BEE5F45B384A}"/>
              </a:ext>
            </a:extLst>
          </p:cNvPr>
          <p:cNvSpPr txBox="1"/>
          <p:nvPr/>
        </p:nvSpPr>
        <p:spPr>
          <a:xfrm>
            <a:off x="6090574" y="2019116"/>
            <a:ext cx="4977578" cy="363928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>
                <a:solidFill>
                  <a:srgbClr val="000000"/>
                </a:solidFill>
                <a:latin typeface="SimSun"/>
                <a:ea typeface="SimSun"/>
              </a:rPr>
              <a:t>How is equity achieved?</a:t>
            </a:r>
            <a:endParaRPr lang="en-US">
              <a:cs typeface="Calibri" panose="020F0502020204030204"/>
            </a:endParaRP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5F0A640F-D531-4F0B-BC9B-E83D62336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70" y="1879678"/>
            <a:ext cx="5460520" cy="39325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8861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1906439" y="2984740"/>
            <a:ext cx="83935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5F0A640F-D531-4F0B-BC9B-E83D62336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041" b="365"/>
          <a:stretch/>
        </p:blipFill>
        <p:spPr>
          <a:xfrm>
            <a:off x="281797" y="786999"/>
            <a:ext cx="3808478" cy="54134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3AFA45D-C38C-4B4B-AF53-43D2478221AD}"/>
              </a:ext>
            </a:extLst>
          </p:cNvPr>
          <p:cNvSpPr txBox="1"/>
          <p:nvPr/>
        </p:nvSpPr>
        <p:spPr>
          <a:xfrm>
            <a:off x="4954437" y="928777"/>
            <a:ext cx="6351916" cy="549381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700" b="1">
                <a:latin typeface="Bell MT"/>
              </a:rPr>
              <a:t>"We are going to activate our prior knowledge by making some connections to clues. </a:t>
            </a:r>
            <a:r>
              <a:rPr lang="en-US" sz="2700" b="1">
                <a:latin typeface="Bell MT"/>
                <a:ea typeface="+mn-lt"/>
                <a:cs typeface="+mn-lt"/>
              </a:rPr>
              <a:t>We are</a:t>
            </a:r>
            <a:r>
              <a:rPr lang="en-US" sz="2700" b="1" dirty="0">
                <a:latin typeface="Bell MT"/>
                <a:ea typeface="+mn-lt"/>
                <a:cs typeface="+mn-lt"/>
              </a:rPr>
              <a:t> </a:t>
            </a:r>
            <a:r>
              <a:rPr lang="en-US" sz="2700" b="1">
                <a:latin typeface="Bell MT"/>
                <a:ea typeface="+mn-lt"/>
                <a:cs typeface="+mn-lt"/>
              </a:rPr>
              <a:t>going to think of three times in our lives in order to help us connect to the story.</a:t>
            </a:r>
            <a:r>
              <a:rPr lang="en-US" sz="2700" b="1">
                <a:latin typeface="Bell MT"/>
                <a:cs typeface="Calibri"/>
              </a:rPr>
              <a:t> Here is the first one...</a:t>
            </a:r>
            <a:endParaRPr lang="en-US" sz="2700" b="1">
              <a:latin typeface="Calibri" panose="020F0502020204030204"/>
              <a:cs typeface="Calibri" panose="020F0502020204030204"/>
            </a:endParaRPr>
          </a:p>
          <a:p>
            <a:endParaRPr lang="en-CA" sz="2700" b="1" dirty="0">
              <a:latin typeface="Bell MT"/>
            </a:endParaRPr>
          </a:p>
          <a:p>
            <a:r>
              <a:rPr lang="en-CA" sz="2700" b="1">
                <a:latin typeface="Bell MT"/>
              </a:rPr>
              <a:t>I want you to think of a </a:t>
            </a:r>
            <a:r>
              <a:rPr lang="en-CA" sz="2700" b="1" dirty="0">
                <a:latin typeface="Bell MT"/>
              </a:rPr>
              <a:t>time when you felt paranoid or nervous.</a:t>
            </a:r>
            <a:endParaRPr lang="en-US" sz="2700" b="1" dirty="0">
              <a:latin typeface="Calibri" panose="020F0502020204030204"/>
              <a:cs typeface="Calibri" panose="020F0502020204030204"/>
            </a:endParaRPr>
          </a:p>
          <a:p>
            <a:endParaRPr lang="en-CA" sz="2700" b="1" dirty="0">
              <a:latin typeface="Bell MT"/>
            </a:endParaRPr>
          </a:p>
          <a:p>
            <a:r>
              <a:rPr lang="en-CA" sz="2700" b="1">
                <a:latin typeface="Bell MT"/>
              </a:rPr>
              <a:t>Draw your image of this and if you’d like, you can add words as well."</a:t>
            </a:r>
            <a:endParaRPr lang="en-CA" b="1">
              <a:cs typeface="Calibri"/>
            </a:endParaRPr>
          </a:p>
          <a:p>
            <a:endParaRPr lang="en-US" sz="2700" b="1" dirty="0">
              <a:latin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2287782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1906439" y="2984740"/>
            <a:ext cx="83935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5F0A640F-D531-4F0B-BC9B-E83D62336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041" b="365"/>
          <a:stretch/>
        </p:blipFill>
        <p:spPr>
          <a:xfrm>
            <a:off x="281797" y="786999"/>
            <a:ext cx="3808478" cy="54134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3AFA45D-C38C-4B4B-AF53-43D2478221AD}"/>
              </a:ext>
            </a:extLst>
          </p:cNvPr>
          <p:cNvSpPr txBox="1"/>
          <p:nvPr/>
        </p:nvSpPr>
        <p:spPr>
          <a:xfrm>
            <a:off x="4954438" y="1863306"/>
            <a:ext cx="6136256" cy="258532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700" dirty="0">
              <a:latin typeface="Bell MT"/>
            </a:endParaRPr>
          </a:p>
          <a:p>
            <a:r>
              <a:rPr lang="en-CA" sz="2700" b="1">
                <a:latin typeface="Bell MT"/>
              </a:rPr>
              <a:t>"Now let’s think of a time when you witnessed someone planning or plotting to do something wrong.</a:t>
            </a:r>
            <a:endParaRPr lang="en-CA" b="1">
              <a:cs typeface="Calibri"/>
            </a:endParaRPr>
          </a:p>
          <a:p>
            <a:r>
              <a:rPr lang="en-CA" sz="2700" b="1">
                <a:latin typeface="Bell MT"/>
              </a:rPr>
              <a:t>Draw your image of this and add words if you like."</a:t>
            </a:r>
            <a:endParaRPr lang="en-US" sz="2700" b="1">
              <a:latin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3201942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1906439" y="2984740"/>
            <a:ext cx="83935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5F0A640F-D531-4F0B-BC9B-E83D62336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041" b="365"/>
          <a:stretch/>
        </p:blipFill>
        <p:spPr>
          <a:xfrm>
            <a:off x="281797" y="786999"/>
            <a:ext cx="3808478" cy="54134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3AFA45D-C38C-4B4B-AF53-43D2478221AD}"/>
              </a:ext>
            </a:extLst>
          </p:cNvPr>
          <p:cNvSpPr txBox="1"/>
          <p:nvPr/>
        </p:nvSpPr>
        <p:spPr>
          <a:xfrm>
            <a:off x="4508739" y="324928"/>
            <a:ext cx="7401464" cy="59093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700" dirty="0">
              <a:latin typeface="Bell MT"/>
            </a:endParaRPr>
          </a:p>
          <a:p>
            <a:r>
              <a:rPr lang="en-CA" sz="2700" dirty="0">
                <a:latin typeface="Bell MT"/>
              </a:rPr>
              <a:t>"</a:t>
            </a:r>
            <a:r>
              <a:rPr lang="en-CA" sz="2700" b="1" dirty="0">
                <a:latin typeface="Bell MT"/>
              </a:rPr>
              <a:t>Now think of a time when you helped someone </a:t>
            </a:r>
            <a:r>
              <a:rPr lang="en-US" sz="2700" b="1" dirty="0">
                <a:latin typeface="Bell MT"/>
              </a:rPr>
              <a:t>to feel accepted OR when someone helped you to feel accepted.</a:t>
            </a:r>
            <a:endParaRPr lang="en-US" sz="2700" b="1" dirty="0">
              <a:latin typeface="Bell MT"/>
              <a:cs typeface="Calibri" panose="020F0502020204030204"/>
            </a:endParaRPr>
          </a:p>
          <a:p>
            <a:endParaRPr lang="en-US" sz="2700" b="1" dirty="0">
              <a:latin typeface="Bell MT"/>
            </a:endParaRPr>
          </a:p>
          <a:p>
            <a:r>
              <a:rPr lang="en-US" sz="2700" b="1" dirty="0">
                <a:latin typeface="Bell MT"/>
              </a:rPr>
              <a:t>Now let’s meet with our partners to share our ideas and then we will report out."</a:t>
            </a:r>
          </a:p>
          <a:p>
            <a:endParaRPr lang="en-US" sz="2700" b="1" dirty="0">
              <a:latin typeface="Bell MT"/>
            </a:endParaRPr>
          </a:p>
          <a:p>
            <a:r>
              <a:rPr lang="en-US" sz="2700" dirty="0">
                <a:latin typeface="Bell MT"/>
              </a:rPr>
              <a:t>Students meet for a few minutes, they are then given rehearsal time to report out...</a:t>
            </a:r>
          </a:p>
          <a:p>
            <a:endParaRPr lang="en-US" sz="2700" dirty="0">
              <a:latin typeface="Bell MT"/>
            </a:endParaRPr>
          </a:p>
          <a:p>
            <a:r>
              <a:rPr lang="en-US" sz="2700" b="1" dirty="0">
                <a:latin typeface="Bell MT"/>
              </a:rPr>
              <a:t>"The time my partner, _________, and I would like to share was when (</a:t>
            </a:r>
            <a:r>
              <a:rPr lang="en-US" sz="2700" b="1" u="sng" dirty="0">
                <a:latin typeface="Bell MT"/>
              </a:rPr>
              <a:t>partner's name) (share 1 of the 3 times here).</a:t>
            </a:r>
            <a:endParaRPr lang="en-US" sz="2700" b="1" dirty="0">
              <a:latin typeface="Bell MT"/>
            </a:endParaRPr>
          </a:p>
        </p:txBody>
      </p:sp>
    </p:spTree>
    <p:extLst>
      <p:ext uri="{BB962C8B-B14F-4D97-AF65-F5344CB8AC3E}">
        <p14:creationId xmlns:p14="http://schemas.microsoft.com/office/powerpoint/2010/main" val="1700177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1906439" y="2984740"/>
            <a:ext cx="83935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3AFA45D-C38C-4B4B-AF53-43D2478221AD}"/>
              </a:ext>
            </a:extLst>
          </p:cNvPr>
          <p:cNvSpPr txBox="1"/>
          <p:nvPr/>
        </p:nvSpPr>
        <p:spPr>
          <a:xfrm>
            <a:off x="1201947" y="1935192"/>
            <a:ext cx="3706484" cy="18928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700" dirty="0">
              <a:latin typeface="Bell MT"/>
            </a:endParaRPr>
          </a:p>
          <a:p>
            <a:r>
              <a:rPr lang="en-CA" sz="4500" b="1">
                <a:latin typeface="Bell MT"/>
              </a:rPr>
              <a:t>Student Sample:</a:t>
            </a:r>
            <a:endParaRPr lang="en-US" sz="4500" b="1">
              <a:cs typeface="Calibri"/>
            </a:endParaRPr>
          </a:p>
        </p:txBody>
      </p:sp>
      <p:pic>
        <p:nvPicPr>
          <p:cNvPr id="3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61929B5-DCD8-4855-80BE-504954BCE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7646" y="126865"/>
            <a:ext cx="5776821" cy="65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27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BBF76-E122-42C4-90C1-9744F5412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842" y="206974"/>
            <a:ext cx="7050657" cy="1339940"/>
          </a:xfrm>
        </p:spPr>
        <p:txBody>
          <a:bodyPr/>
          <a:lstStyle/>
          <a:p>
            <a:r>
              <a:rPr lang="en-US" b="1" dirty="0">
                <a:latin typeface="Bodoni MT Black"/>
                <a:cs typeface="Calibri Light"/>
              </a:rPr>
              <a:t>Land Acknowledgment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8167-3640-44BE-8D4E-838050551471}"/>
              </a:ext>
            </a:extLst>
          </p:cNvPr>
          <p:cNvSpPr txBox="1"/>
          <p:nvPr/>
        </p:nvSpPr>
        <p:spPr>
          <a:xfrm>
            <a:off x="828137" y="1417607"/>
            <a:ext cx="11139575" cy="201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dirty="0"/>
              <a:t>The Greater Victoria School District wishes to recognize and acknowledge the Esquimalt and </a:t>
            </a:r>
            <a:r>
              <a:rPr lang="en-US" sz="2500" dirty="0" err="1"/>
              <a:t>Songhees</a:t>
            </a:r>
            <a:r>
              <a:rPr lang="en-US" sz="2500" dirty="0"/>
              <a:t> Nations on whose traditional territories we live, we learn, and we do our work. We would also like to acknowledge that Susan and I are on this journey with you today, with deep gratitude, from the </a:t>
            </a:r>
            <a:r>
              <a:rPr lang="en-US" sz="2500" dirty="0" err="1"/>
              <a:t>Musqueam</a:t>
            </a:r>
            <a:r>
              <a:rPr lang="en-US" sz="2500" dirty="0"/>
              <a:t> and </a:t>
            </a:r>
            <a:r>
              <a:rPr lang="en-US" sz="2500" dirty="0" err="1"/>
              <a:t>Kwikwetlem</a:t>
            </a:r>
            <a:r>
              <a:rPr lang="en-US" sz="2500" dirty="0"/>
              <a:t> First Nation. </a:t>
            </a:r>
            <a:endParaRPr lang="en-US" sz="2500" dirty="0">
              <a:cs typeface="Calibri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8E3284E5-7768-4D0C-9CAF-F1079888C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8" r="524" b="926"/>
          <a:stretch/>
        </p:blipFill>
        <p:spPr>
          <a:xfrm>
            <a:off x="3056626" y="3577626"/>
            <a:ext cx="6696990" cy="306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9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6269581" y="1248586"/>
            <a:ext cx="5841165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000000"/>
                </a:solidFill>
                <a:latin typeface="SimSun"/>
                <a:ea typeface="SimSun"/>
              </a:rPr>
              <a:t>Processing </a:t>
            </a:r>
            <a:endParaRPr lang="en-US" dirty="0">
              <a:solidFill>
                <a:srgbClr val="000000"/>
              </a:solidFill>
              <a:latin typeface="Calibri Light" panose="020F0302020204030204"/>
              <a:ea typeface="SimSun"/>
              <a:cs typeface="Calibri Light"/>
            </a:endParaRPr>
          </a:p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000000"/>
                </a:solidFill>
                <a:latin typeface="SimSun"/>
                <a:ea typeface="SimSun"/>
              </a:rPr>
              <a:t>(the Story)</a:t>
            </a:r>
            <a:endParaRPr lang="en-US" dirty="0">
              <a:solidFill>
                <a:srgbClr val="000000"/>
              </a:solidFill>
              <a:latin typeface="Calibri Light" panose="020F0302020204030204"/>
              <a:ea typeface="SimSun"/>
              <a:cs typeface="Calibri Light"/>
            </a:endParaRPr>
          </a:p>
          <a:p>
            <a:pPr algn="ctr">
              <a:spcAft>
                <a:spcPts val="600"/>
              </a:spcAft>
            </a:pPr>
            <a:endParaRPr lang="en-US" sz="6000" b="1" i="1" dirty="0">
              <a:latin typeface="SimSun"/>
              <a:ea typeface="SimSun"/>
              <a:cs typeface="Calibri Light"/>
            </a:endParaRPr>
          </a:p>
        </p:txBody>
      </p:sp>
      <p:sp>
        <p:nvSpPr>
          <p:cNvPr id="3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4" descr="A picture containing colorful, table, sitting, large&#10;&#10;Description automatically generated">
            <a:extLst>
              <a:ext uri="{FF2B5EF4-FFF2-40B4-BE49-F238E27FC236}">
                <a16:creationId xmlns:a16="http://schemas.microsoft.com/office/drawing/2014/main" id="{D9B5D1F8-DC8E-40D8-9FBE-B555BCE07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3" y="623673"/>
            <a:ext cx="4065917" cy="3295902"/>
          </a:xfrm>
          <a:prstGeom prst="rect">
            <a:avLst/>
          </a:prstGeom>
        </p:spPr>
      </p:pic>
      <p:pic>
        <p:nvPicPr>
          <p:cNvPr id="4" name="Picture 4" descr="A child that is sitting in the grass&#10;&#10;Description automatically generated">
            <a:extLst>
              <a:ext uri="{FF2B5EF4-FFF2-40B4-BE49-F238E27FC236}">
                <a16:creationId xmlns:a16="http://schemas.microsoft.com/office/drawing/2014/main" id="{B0616F0D-8091-4C15-A592-B64C2E1EF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36476" y="4120918"/>
            <a:ext cx="4065915" cy="259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73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951666" y="154700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SimSun"/>
                <a:ea typeface="SimSun"/>
                <a:cs typeface="Cavolini"/>
              </a:rPr>
              <a:t>Processing with: Weaving with Clues</a:t>
            </a:r>
            <a:endParaRPr lang="en-US" b="1">
              <a:latin typeface="SimSun"/>
              <a:ea typeface="SimSu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1906439" y="2984740"/>
            <a:ext cx="83935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pic>
        <p:nvPicPr>
          <p:cNvPr id="4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BDFCAA9-0CA9-435A-8A61-6B5EB0666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39" y="1376219"/>
            <a:ext cx="4065915" cy="5226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E16553-0F53-4BD2-A6F3-BEE5F45B384A}"/>
              </a:ext>
            </a:extLst>
          </p:cNvPr>
          <p:cNvSpPr txBox="1"/>
          <p:nvPr/>
        </p:nvSpPr>
        <p:spPr>
          <a:xfrm>
            <a:off x="6090574" y="2019116"/>
            <a:ext cx="4977578" cy="363928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 dirty="0">
                <a:solidFill>
                  <a:srgbClr val="000000"/>
                </a:solidFill>
                <a:latin typeface="SimSun"/>
                <a:ea typeface="SimSun"/>
              </a:rPr>
              <a:t>How does </a:t>
            </a:r>
            <a:endParaRPr lang="en-US" sz="5000" b="1" i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>
                <a:solidFill>
                  <a:srgbClr val="000000"/>
                </a:solidFill>
                <a:latin typeface="SimSun"/>
                <a:ea typeface="SimSun"/>
              </a:rPr>
              <a:t>this achieve equity?</a:t>
            </a:r>
            <a:endParaRPr lang="en-US" sz="5000" b="1" i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89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167326" y="-3451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SimSun"/>
                <a:ea typeface="SimSun"/>
                <a:cs typeface="Cavolini"/>
              </a:rPr>
              <a:t>Example of language...</a:t>
            </a:r>
            <a:endParaRPr lang="en-US" dirty="0"/>
          </a:p>
        </p:txBody>
      </p:sp>
      <p:pic>
        <p:nvPicPr>
          <p:cNvPr id="4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BDFCAA9-0CA9-435A-8A61-6B5EB0666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8" y="1318710"/>
            <a:ext cx="4065915" cy="5226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DA647-D4F3-4DF2-A2A6-20A69DCD3F4A}"/>
              </a:ext>
            </a:extLst>
          </p:cNvPr>
          <p:cNvSpPr txBox="1"/>
          <p:nvPr/>
        </p:nvSpPr>
        <p:spPr>
          <a:xfrm>
            <a:off x="4911308" y="1316966"/>
            <a:ext cx="6696971" cy="70173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3000" b="1" dirty="0">
                <a:latin typeface="Bell MT"/>
                <a:cs typeface="Arial"/>
              </a:rPr>
              <a:t>"It’s time for us to receive some clues about our story. I will share 3 clues, one at a time.</a:t>
            </a:r>
            <a:r>
              <a:rPr lang="en-US" sz="3000" b="1" dirty="0">
                <a:latin typeface="Bell MT"/>
                <a:cs typeface="Arial"/>
              </a:rPr>
              <a:t>​ These clues will help you to connect to the story. </a:t>
            </a:r>
            <a:endParaRPr lang="en-US" sz="3000">
              <a:latin typeface="Calibri" panose="020F0502020204030204"/>
              <a:cs typeface="Calibri" panose="020F0502020204030204"/>
            </a:endParaRPr>
          </a:p>
          <a:p>
            <a:endParaRPr lang="en-US" sz="3000" b="1" dirty="0">
              <a:latin typeface="Bell MT"/>
              <a:cs typeface="Arial"/>
            </a:endParaRPr>
          </a:p>
          <a:p>
            <a:r>
              <a:rPr lang="en-US" sz="3000" b="1" dirty="0">
                <a:latin typeface="Bell MT"/>
                <a:cs typeface="Arial"/>
              </a:rPr>
              <a:t>Remember that our goal for today is to </a:t>
            </a:r>
            <a:r>
              <a:rPr lang="en-US" sz="3000" b="1" i="1" dirty="0">
                <a:latin typeface="Bell MT"/>
                <a:cs typeface="Arial"/>
              </a:rPr>
              <a:t>use the clues you gather and any connections you have, to help you make a logical prediction. You will justify your thinking every step of the way.</a:t>
            </a:r>
            <a:endParaRPr lang="en-US" sz="3000">
              <a:ea typeface="+mn-lt"/>
              <a:cs typeface="+mn-lt"/>
            </a:endParaRPr>
          </a:p>
          <a:p>
            <a:endParaRPr lang="en-US" sz="3000" b="1" dirty="0">
              <a:latin typeface="Bell MT"/>
              <a:cs typeface="Arial"/>
            </a:endParaRPr>
          </a:p>
          <a:p>
            <a:endParaRPr lang="en-CA" sz="3000" b="1" dirty="0">
              <a:latin typeface="Bell MT"/>
              <a:cs typeface="Arial"/>
            </a:endParaRPr>
          </a:p>
          <a:p>
            <a:endParaRPr lang="en-US" sz="3000" b="1" dirty="0">
              <a:latin typeface="Bell MT"/>
              <a:cs typeface="Arial"/>
            </a:endParaRPr>
          </a:p>
          <a:p>
            <a:endParaRPr lang="en-US" sz="3000" b="1" dirty="0">
              <a:latin typeface="Bell M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714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009175" y="284096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latin typeface="SimSun"/>
                <a:ea typeface="SimSun"/>
                <a:cs typeface="Cavolini"/>
              </a:rPr>
              <a:t>Introducing clues one at a time to build prior knowledge...</a:t>
            </a:r>
            <a:endParaRPr lang="en-US" sz="6000" dirty="0">
              <a:latin typeface="SimSun"/>
              <a:ea typeface="SimSu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4609382" y="1848929"/>
            <a:ext cx="3620219" cy="3785652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 dirty="0">
                <a:latin typeface="SimSun"/>
                <a:ea typeface="SimSun"/>
                <a:cs typeface="Cavolini"/>
              </a:rPr>
              <a:t>Clue #1:</a:t>
            </a: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pic>
        <p:nvPicPr>
          <p:cNvPr id="8" name="Picture 8" descr="A colorful bird&#10;&#10;Description automatically generated">
            <a:extLst>
              <a:ext uri="{FF2B5EF4-FFF2-40B4-BE49-F238E27FC236}">
                <a16:creationId xmlns:a16="http://schemas.microsoft.com/office/drawing/2014/main" id="{A214CF39-DB72-42BD-8F81-C0E47A433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81269" y="2558450"/>
            <a:ext cx="3462067" cy="2589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80509-D723-4E22-AB08-B199E1E34BA1}"/>
              </a:ext>
            </a:extLst>
          </p:cNvPr>
          <p:cNvSpPr txBox="1"/>
          <p:nvPr/>
        </p:nvSpPr>
        <p:spPr>
          <a:xfrm>
            <a:off x="8649419" y="2193985"/>
            <a:ext cx="3016369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3000" b="1">
                <a:latin typeface="Bell MT"/>
              </a:rPr>
              <a:t>When you </a:t>
            </a:r>
            <a:r>
              <a:rPr lang="en-CA" sz="3000" b="1" dirty="0">
                <a:latin typeface="Bell MT"/>
              </a:rPr>
              <a:t>are ready, talk to your partner about what you think the story might be about</a:t>
            </a:r>
            <a:r>
              <a:rPr lang="en-US" sz="3000" dirty="0">
                <a:latin typeface="Bell MT"/>
              </a:rPr>
              <a:t>​."</a:t>
            </a:r>
            <a:endParaRPr lang="en-US" sz="3000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59230C-7825-44DD-9256-F01639740DFA}"/>
              </a:ext>
            </a:extLst>
          </p:cNvPr>
          <p:cNvSpPr txBox="1"/>
          <p:nvPr/>
        </p:nvSpPr>
        <p:spPr>
          <a:xfrm>
            <a:off x="296175" y="1460740"/>
            <a:ext cx="4252822" cy="58631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500" b="1">
                <a:latin typeface="Bell MT"/>
                <a:cs typeface="Segoe UI"/>
              </a:rPr>
              <a:t>"I will share the first clue now, look closely at it</a:t>
            </a:r>
            <a:r>
              <a:rPr lang="en-US" sz="2500" b="1">
                <a:latin typeface="Bell MT"/>
                <a:cs typeface="Segoe UI"/>
              </a:rPr>
              <a:t>​. In a moment I will signal to you to talk to your partner and when you are ready, </a:t>
            </a:r>
            <a:r>
              <a:rPr lang="en-CA" sz="2500" b="1">
                <a:latin typeface="Bell MT"/>
                <a:cs typeface="Segoe UI"/>
              </a:rPr>
              <a:t>together you can write/draw your prediction. </a:t>
            </a:r>
            <a:r>
              <a:rPr lang="en-US" sz="2500" b="1" dirty="0">
                <a:latin typeface="Bell MT"/>
                <a:cs typeface="Segoe UI"/>
              </a:rPr>
              <a:t>​</a:t>
            </a:r>
          </a:p>
          <a:p>
            <a:r>
              <a:rPr lang="en-CA" sz="2500" b="1">
                <a:latin typeface="Bell MT"/>
                <a:cs typeface="Segoe UI"/>
              </a:rPr>
              <a:t>​</a:t>
            </a:r>
          </a:p>
          <a:p>
            <a:r>
              <a:rPr lang="en-CA" sz="2500" b="1">
                <a:latin typeface="Bell MT"/>
                <a:cs typeface="Segoe UI"/>
              </a:rPr>
              <a:t>I will stop you to give you time to rehearse and then you will </a:t>
            </a:r>
          </a:p>
          <a:p>
            <a:r>
              <a:rPr lang="en-CA" sz="2500" b="1" dirty="0">
                <a:latin typeface="Bell MT"/>
                <a:cs typeface="Segoe UI"/>
              </a:rPr>
              <a:t>report out.... look closely at </a:t>
            </a:r>
            <a:r>
              <a:rPr lang="en-CA" sz="2500" b="1">
                <a:latin typeface="Bell MT"/>
                <a:cs typeface="Segoe UI"/>
              </a:rPr>
              <a:t>the clue...think about your connections...</a:t>
            </a:r>
            <a:endParaRPr lang="en-US" sz="2500" b="1">
              <a:latin typeface="Bell MT"/>
              <a:cs typeface="Segoe UI"/>
            </a:endParaRPr>
          </a:p>
          <a:p>
            <a:r>
              <a:rPr lang="en-CA" sz="2500" b="1">
                <a:latin typeface="Bell MT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385516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167326" y="-3451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SimSun"/>
                <a:ea typeface="SimSun"/>
                <a:cs typeface="Cavolini"/>
              </a:rPr>
              <a:t>Example of language...</a:t>
            </a:r>
            <a:endParaRPr lang="en-US" dirty="0"/>
          </a:p>
        </p:txBody>
      </p:sp>
      <p:pic>
        <p:nvPicPr>
          <p:cNvPr id="4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BDFCAA9-0CA9-435A-8A61-6B5EB0666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8" y="1318710"/>
            <a:ext cx="4065915" cy="5226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DA647-D4F3-4DF2-A2A6-20A69DCD3F4A}"/>
              </a:ext>
            </a:extLst>
          </p:cNvPr>
          <p:cNvSpPr txBox="1"/>
          <p:nvPr/>
        </p:nvSpPr>
        <p:spPr>
          <a:xfrm>
            <a:off x="4566250" y="2222739"/>
            <a:ext cx="7157046" cy="46320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3000" b="1" dirty="0">
                <a:latin typeface="SimSun"/>
                <a:ea typeface="SimSun"/>
                <a:cs typeface="Arial"/>
              </a:rPr>
              <a:t>"Now it’s time to write your prediction together. Together, use the clue and what you have discussed and record your prediction in box one. In a moment you will report out</a:t>
            </a:r>
            <a:r>
              <a:rPr lang="en-US" sz="3000" b="1" dirty="0">
                <a:latin typeface="SimSun"/>
                <a:ea typeface="SimSun"/>
                <a:cs typeface="Arial"/>
              </a:rPr>
              <a:t>​..."</a:t>
            </a:r>
            <a:endParaRPr lang="en-US" sz="3000" dirty="0">
              <a:latin typeface="SimSun"/>
              <a:ea typeface="SimSun"/>
              <a:cs typeface="Calibri"/>
            </a:endParaRPr>
          </a:p>
          <a:p>
            <a:pPr>
              <a:buChar char="•"/>
            </a:pPr>
            <a:endParaRPr lang="en-US" sz="3000" b="1" dirty="0">
              <a:latin typeface="SimSun"/>
              <a:ea typeface="SimSun"/>
              <a:cs typeface="Arial"/>
            </a:endParaRPr>
          </a:p>
          <a:p>
            <a:pPr algn="ctr"/>
            <a:r>
              <a:rPr lang="en-US" sz="2500" b="1" dirty="0">
                <a:latin typeface="SimSun"/>
                <a:ea typeface="SimSun"/>
                <a:cs typeface="Arial"/>
              </a:rPr>
              <a:t>(Give students time to write in box 1)</a:t>
            </a:r>
          </a:p>
          <a:p>
            <a:endParaRPr lang="en-US" sz="3000" b="1" dirty="0">
              <a:latin typeface="SimSun"/>
              <a:ea typeface="SimSun"/>
              <a:cs typeface="Arial"/>
            </a:endParaRPr>
          </a:p>
          <a:p>
            <a:endParaRPr lang="en-US" sz="3000" b="1" dirty="0">
              <a:latin typeface="SimSun"/>
              <a:ea typeface="SimSu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020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167326" y="-3451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SimSun"/>
                <a:ea typeface="SimSun"/>
                <a:cs typeface="Cavolini"/>
              </a:rPr>
              <a:t>A/B Parter Talk &amp; Reporting Out</a:t>
            </a:r>
            <a:endParaRPr lang="en-US" dirty="0"/>
          </a:p>
        </p:txBody>
      </p:sp>
      <p:pic>
        <p:nvPicPr>
          <p:cNvPr id="4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BDFCAA9-0CA9-435A-8A61-6B5EB0666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8" y="1318710"/>
            <a:ext cx="4065915" cy="5226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DA647-D4F3-4DF2-A2A6-20A69DCD3F4A}"/>
              </a:ext>
            </a:extLst>
          </p:cNvPr>
          <p:cNvSpPr txBox="1"/>
          <p:nvPr/>
        </p:nvSpPr>
        <p:spPr>
          <a:xfrm>
            <a:off x="4479987" y="1374476"/>
            <a:ext cx="7487725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3000" b="1" dirty="0">
                <a:latin typeface="Bell MT"/>
                <a:cs typeface="Arial"/>
              </a:rPr>
              <a:t>"Now that you and your partner have thought and wrote about your prediction, let's rehearse how you will report this out:</a:t>
            </a:r>
          </a:p>
          <a:p>
            <a:endParaRPr lang="en-CA" sz="3000" b="1" dirty="0">
              <a:latin typeface="Bell MT"/>
              <a:cs typeface="Arial"/>
            </a:endParaRPr>
          </a:p>
          <a:p>
            <a:pPr algn="ctr"/>
            <a:r>
              <a:rPr lang="en-CA" sz="3000" b="1" i="1" dirty="0">
                <a:latin typeface="Bell MT"/>
                <a:cs typeface="Arial"/>
              </a:rPr>
              <a:t>"My partner, ________, and I predict_______. We think this because________."</a:t>
            </a:r>
          </a:p>
          <a:p>
            <a:endParaRPr lang="en-CA" sz="3000" b="1" dirty="0">
              <a:latin typeface="Bell MT"/>
              <a:cs typeface="Arial"/>
            </a:endParaRPr>
          </a:p>
          <a:p>
            <a:r>
              <a:rPr lang="en-CA" sz="3000" b="1" dirty="0">
                <a:latin typeface="Bell MT"/>
                <a:cs typeface="Arial"/>
              </a:rPr>
              <a:t>You have two minutes to practice what you would like to say."</a:t>
            </a:r>
            <a:r>
              <a:rPr lang="en-US" sz="3000" b="1" dirty="0">
                <a:latin typeface="Bell MT"/>
                <a:cs typeface="Arial"/>
              </a:rPr>
              <a:t>​</a:t>
            </a:r>
            <a:endParaRPr lang="en-US" sz="3000" dirty="0">
              <a:latin typeface="Calibri" panose="020F0502020204030204"/>
              <a:cs typeface="Calibri"/>
            </a:endParaRPr>
          </a:p>
          <a:p>
            <a:endParaRPr lang="en-US" sz="3000" b="1" dirty="0">
              <a:latin typeface="Bell MT"/>
              <a:cs typeface="Arial"/>
            </a:endParaRPr>
          </a:p>
          <a:p>
            <a:r>
              <a:rPr lang="en-US" sz="3000" dirty="0">
                <a:latin typeface="Bell MT"/>
                <a:cs typeface="Arial"/>
              </a:rPr>
              <a:t>(repeat this process for clues 2 &amp; 3)</a:t>
            </a:r>
          </a:p>
        </p:txBody>
      </p:sp>
    </p:spTree>
    <p:extLst>
      <p:ext uri="{BB962C8B-B14F-4D97-AF65-F5344CB8AC3E}">
        <p14:creationId xmlns:p14="http://schemas.microsoft.com/office/powerpoint/2010/main" val="474860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951666" y="154700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>
                <a:latin typeface="SimSun"/>
                <a:ea typeface="SimSun"/>
                <a:cs typeface="Cavolini"/>
              </a:rPr>
              <a:t>Thinking about structured talk...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1906439" y="2984740"/>
            <a:ext cx="83935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E16553-0F53-4BD2-A6F3-BEE5F45B384A}"/>
              </a:ext>
            </a:extLst>
          </p:cNvPr>
          <p:cNvSpPr txBox="1"/>
          <p:nvPr/>
        </p:nvSpPr>
        <p:spPr>
          <a:xfrm>
            <a:off x="6565027" y="1832210"/>
            <a:ext cx="4977578" cy="363928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 dirty="0">
                <a:solidFill>
                  <a:srgbClr val="000000"/>
                </a:solidFill>
                <a:latin typeface="SimSun"/>
                <a:ea typeface="SimSun"/>
              </a:rPr>
              <a:t>How does </a:t>
            </a:r>
            <a:endParaRPr lang="en-US" sz="5000" b="1" i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>
                <a:solidFill>
                  <a:srgbClr val="000000"/>
                </a:solidFill>
                <a:latin typeface="SimSun"/>
                <a:ea typeface="SimSun"/>
              </a:rPr>
              <a:t>this achieve equity?</a:t>
            </a:r>
            <a:endParaRPr lang="en-US" sz="5000" b="1" i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5B654-B64A-401E-8506-1827E0B34B58}"/>
              </a:ext>
            </a:extLst>
          </p:cNvPr>
          <p:cNvSpPr txBox="1"/>
          <p:nvPr/>
        </p:nvSpPr>
        <p:spPr>
          <a:xfrm>
            <a:off x="598099" y="1877683"/>
            <a:ext cx="5503652" cy="386259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500" b="1" dirty="0">
                <a:latin typeface="Bell MT"/>
                <a:cs typeface="Segoe UI"/>
              </a:rPr>
              <a:t>"Now that you have had time to rehearse, let's report out before we move onto the next clue:</a:t>
            </a:r>
            <a:r>
              <a:rPr lang="en-US" sz="2500" dirty="0">
                <a:latin typeface="Bell MT"/>
                <a:cs typeface="Segoe UI"/>
              </a:rPr>
              <a:t>​</a:t>
            </a:r>
          </a:p>
          <a:p>
            <a:r>
              <a:rPr lang="en-CA" sz="2500" dirty="0">
                <a:latin typeface="Bell MT"/>
                <a:cs typeface="Segoe UI"/>
              </a:rPr>
              <a:t>​</a:t>
            </a:r>
          </a:p>
          <a:p>
            <a:pPr algn="ctr"/>
            <a:r>
              <a:rPr lang="en-CA" sz="3000" b="1" i="1" dirty="0">
                <a:latin typeface="Bell MT"/>
                <a:cs typeface="Segoe UI"/>
              </a:rPr>
              <a:t>"My partner, ________, and I predict_______. We think this because________."</a:t>
            </a:r>
            <a:r>
              <a:rPr lang="en-US" sz="3000" dirty="0">
                <a:latin typeface="Bell MT"/>
                <a:cs typeface="Segoe UI"/>
              </a:rPr>
              <a:t>​</a:t>
            </a:r>
          </a:p>
          <a:p>
            <a:r>
              <a:rPr lang="en-CA" sz="3000" dirty="0">
                <a:latin typeface="Bell MT"/>
                <a:cs typeface="Segoe UI"/>
              </a:rPr>
              <a:t>​</a:t>
            </a:r>
          </a:p>
          <a:p>
            <a:r>
              <a:rPr lang="en-US" sz="2500" dirty="0">
                <a:latin typeface="Bell MT"/>
                <a:cs typeface="Segoe U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715658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167326" y="-3451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SimSun"/>
                <a:ea typeface="SimSun"/>
                <a:cs typeface="Cavolini"/>
              </a:rPr>
              <a:t>Example of language...</a:t>
            </a:r>
            <a:endParaRPr lang="en-US" dirty="0"/>
          </a:p>
        </p:txBody>
      </p:sp>
      <p:pic>
        <p:nvPicPr>
          <p:cNvPr id="4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BDFCAA9-0CA9-435A-8A61-6B5EB0666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8" y="1318710"/>
            <a:ext cx="4065915" cy="5226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DA647-D4F3-4DF2-A2A6-20A69DCD3F4A}"/>
              </a:ext>
            </a:extLst>
          </p:cNvPr>
          <p:cNvSpPr txBox="1"/>
          <p:nvPr/>
        </p:nvSpPr>
        <p:spPr>
          <a:xfrm>
            <a:off x="4494363" y="1058173"/>
            <a:ext cx="7487725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500" b="1" dirty="0">
              <a:latin typeface="Bell MT"/>
              <a:cs typeface="Arial"/>
            </a:endParaRPr>
          </a:p>
          <a:p>
            <a:pPr>
              <a:buChar char="•"/>
            </a:pPr>
            <a:endParaRPr lang="en-US" sz="2500" b="1" dirty="0">
              <a:latin typeface="Bell MT"/>
              <a:cs typeface="Arial"/>
            </a:endParaRPr>
          </a:p>
          <a:p>
            <a:r>
              <a:rPr lang="en-CA" sz="3000" b="1" dirty="0">
                <a:latin typeface="SimSun"/>
                <a:ea typeface="SimSun"/>
                <a:cs typeface="Arial"/>
              </a:rPr>
              <a:t>"As you receive each new clue, you will notice that your predictions get more sophisticated because you have more to work with…you can even change </a:t>
            </a:r>
            <a:r>
              <a:rPr lang="en-CA" sz="3000" b="1">
                <a:latin typeface="SimSun"/>
                <a:ea typeface="SimSun"/>
                <a:cs typeface="Arial"/>
              </a:rPr>
              <a:t>your mind as long as you justify your thinking</a:t>
            </a:r>
            <a:r>
              <a:rPr lang="en-CA" sz="3000" b="1" dirty="0">
                <a:latin typeface="SimSun"/>
                <a:ea typeface="SimSun"/>
                <a:cs typeface="Arial"/>
              </a:rPr>
              <a:t>! "</a:t>
            </a:r>
            <a:endParaRPr lang="en-US" sz="3000" b="1" dirty="0">
              <a:latin typeface="SimSun"/>
              <a:ea typeface="SimSun"/>
              <a:cs typeface="Arial"/>
            </a:endParaRPr>
          </a:p>
        </p:txBody>
      </p:sp>
      <p:pic>
        <p:nvPicPr>
          <p:cNvPr id="2" name="Picture 2" descr="A star filled sky&#10;&#10;Description automatically generated">
            <a:extLst>
              <a:ext uri="{FF2B5EF4-FFF2-40B4-BE49-F238E27FC236}">
                <a16:creationId xmlns:a16="http://schemas.microsoft.com/office/drawing/2014/main" id="{2653BDA3-EAA5-4F84-8E47-360DAA4EA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79080" y="4753826"/>
            <a:ext cx="3174520" cy="179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28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009175" y="284096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latin typeface="SimSun"/>
                <a:ea typeface="SimSun"/>
                <a:cs typeface="Cavolini"/>
              </a:rPr>
              <a:t>Introducing clues one at a time to build prior knowledge...</a:t>
            </a:r>
            <a:endParaRPr lang="en-US" sz="6000" dirty="0">
              <a:latin typeface="SimSun"/>
              <a:ea typeface="SimSu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5141344" y="1848929"/>
            <a:ext cx="5891840" cy="447814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500" b="1" dirty="0">
                <a:latin typeface="SimSun"/>
                <a:ea typeface="SimSun"/>
                <a:cs typeface="Cavolini"/>
              </a:rPr>
              <a:t>Clue #2:</a:t>
            </a: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pic>
        <p:nvPicPr>
          <p:cNvPr id="4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BDFCAA9-0CA9-435A-8A61-6B5EB0666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2" y="1706896"/>
            <a:ext cx="3620218" cy="4623149"/>
          </a:xfrm>
          <a:prstGeom prst="rect">
            <a:avLst/>
          </a:prstGeom>
        </p:spPr>
      </p:pic>
      <p:pic>
        <p:nvPicPr>
          <p:cNvPr id="9" name="Picture 9" descr="A picture containing light, orange, food&#10;&#10;Description automatically generated">
            <a:extLst>
              <a:ext uri="{FF2B5EF4-FFF2-40B4-BE49-F238E27FC236}">
                <a16:creationId xmlns:a16="http://schemas.microsoft.com/office/drawing/2014/main" id="{B4220F84-F426-4A2F-B4E5-E73B431F6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67909" y="2932779"/>
            <a:ext cx="2038710" cy="28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58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009175" y="284096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>
                <a:latin typeface="SimSun"/>
                <a:ea typeface="SimSun"/>
                <a:cs typeface="Cavolini"/>
              </a:rPr>
              <a:t>Gap Analysis...</a:t>
            </a:r>
            <a:endParaRPr lang="en-US" sz="6000" b="1" dirty="0">
              <a:latin typeface="SimSun"/>
              <a:ea typeface="SimSun"/>
              <a:cs typeface="Cavolin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6090250" y="1604513"/>
            <a:ext cx="5805576" cy="4478149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500" b="1">
                <a:latin typeface="SimSun"/>
                <a:ea typeface="SimSun"/>
                <a:cs typeface="Cavolini"/>
              </a:rPr>
              <a:t>Clue #3: </a:t>
            </a:r>
            <a:endParaRPr lang="en-US" sz="4500" b="1" dirty="0">
              <a:latin typeface="SimSun"/>
              <a:ea typeface="SimSun"/>
              <a:cs typeface="Cavolini"/>
            </a:endParaRPr>
          </a:p>
          <a:p>
            <a:endParaRPr lang="en-US" sz="3000" dirty="0">
              <a:latin typeface="Cavolini"/>
              <a:cs typeface="Cavolini"/>
            </a:endParaRPr>
          </a:p>
          <a:p>
            <a:r>
              <a:rPr lang="en-US" sz="3000" dirty="0">
                <a:latin typeface="SimSun"/>
                <a:ea typeface="SimSun"/>
                <a:cs typeface="Cavolini"/>
              </a:rPr>
              <a:t>Anxious mutterings</a:t>
            </a:r>
          </a:p>
          <a:p>
            <a:endParaRPr lang="en-US" sz="3000" dirty="0">
              <a:latin typeface="SimSun"/>
              <a:ea typeface="SimSun"/>
              <a:cs typeface="Cavolini"/>
            </a:endParaRPr>
          </a:p>
          <a:p>
            <a:r>
              <a:rPr lang="en-US" sz="3000" dirty="0">
                <a:latin typeface="SimSun"/>
                <a:ea typeface="SimSun"/>
                <a:cs typeface="Cavolini"/>
              </a:rPr>
              <a:t>Silence hung over the gardens</a:t>
            </a:r>
          </a:p>
          <a:p>
            <a:endParaRPr lang="en-US" sz="3000" dirty="0">
              <a:latin typeface="SimSun"/>
              <a:ea typeface="SimSun"/>
              <a:cs typeface="Cavolini"/>
            </a:endParaRPr>
          </a:p>
          <a:p>
            <a:r>
              <a:rPr lang="en-US" sz="3000" dirty="0">
                <a:latin typeface="SimSun"/>
                <a:ea typeface="SimSun"/>
                <a:cs typeface="Cavolini"/>
              </a:rPr>
              <a:t>Curiosity and trust</a:t>
            </a:r>
          </a:p>
          <a:p>
            <a:endParaRPr lang="en-US" sz="3000" dirty="0">
              <a:latin typeface="SimSun"/>
              <a:ea typeface="SimSun"/>
              <a:cs typeface="Cavolini"/>
            </a:endParaRPr>
          </a:p>
          <a:p>
            <a:r>
              <a:rPr lang="en-US" sz="3000" dirty="0">
                <a:latin typeface="SimSun"/>
                <a:ea typeface="SimSun"/>
                <a:cs typeface="Cavolini"/>
              </a:rPr>
              <a:t>Unafraid </a:t>
            </a:r>
          </a:p>
        </p:txBody>
      </p:sp>
      <p:pic>
        <p:nvPicPr>
          <p:cNvPr id="4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7BDFCAA9-0CA9-435A-8A61-6B5EB0666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664" y="1649387"/>
            <a:ext cx="3749614" cy="481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1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25E59-AD52-4303-BBC7-3D9DDF8A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47434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Two-hat thinking:</a:t>
            </a:r>
            <a:b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one: educator </a:t>
            </a:r>
            <a:b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two: student</a:t>
            </a:r>
            <a:br>
              <a: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b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one:  facilitator</a:t>
            </a:r>
            <a:b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two: reflector</a:t>
            </a:r>
            <a:b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picture containing table, cup, coffee, indoor&#10;&#10;Description automatically generated">
            <a:extLst>
              <a:ext uri="{FF2B5EF4-FFF2-40B4-BE49-F238E27FC236}">
                <a16:creationId xmlns:a16="http://schemas.microsoft.com/office/drawing/2014/main" id="{B7C1E0A7-0F5C-4CB4-B654-9645E96DD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l="6438" r="-2" b="-2"/>
          <a:stretch/>
        </p:blipFill>
        <p:spPr>
          <a:xfrm>
            <a:off x="5800734" y="1057275"/>
            <a:ext cx="5917401" cy="4743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09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1906439" y="2984740"/>
            <a:ext cx="83935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3AFA45D-C38C-4B4B-AF53-43D2478221AD}"/>
              </a:ext>
            </a:extLst>
          </p:cNvPr>
          <p:cNvSpPr txBox="1"/>
          <p:nvPr/>
        </p:nvSpPr>
        <p:spPr>
          <a:xfrm>
            <a:off x="526211" y="2510286"/>
            <a:ext cx="4626634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700" dirty="0">
              <a:latin typeface="Bell MT"/>
            </a:endParaRPr>
          </a:p>
          <a:p>
            <a:r>
              <a:rPr lang="en-CA" sz="4500" b="1">
                <a:latin typeface="Bell MT"/>
              </a:rPr>
              <a:t>Student Sample:</a:t>
            </a:r>
            <a:endParaRPr lang="en-US" sz="4500" b="1">
              <a:cs typeface="Calibri"/>
            </a:endParaRP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D3D41038-FF5D-45DF-86E2-C7ED93DB7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815" y="163196"/>
            <a:ext cx="5661804" cy="66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00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6094105" y="256615"/>
            <a:ext cx="497797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000000"/>
                </a:solidFill>
                <a:latin typeface="SimSun"/>
                <a:ea typeface="SimSun"/>
              </a:rPr>
              <a:t>Questions</a:t>
            </a:r>
            <a:endParaRPr lang="en-US" dirty="0"/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97D1DC-100C-4C26-84AA-63570E0B6E5E}"/>
              </a:ext>
            </a:extLst>
          </p:cNvPr>
          <p:cNvSpPr txBox="1"/>
          <p:nvPr/>
        </p:nvSpPr>
        <p:spPr>
          <a:xfrm>
            <a:off x="7743969" y="1947230"/>
            <a:ext cx="3928032" cy="3409251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5000" b="1" i="1" dirty="0">
                <a:solidFill>
                  <a:srgbClr val="000000"/>
                </a:solidFill>
                <a:latin typeface="SimSun"/>
                <a:ea typeface="SimSun"/>
              </a:rPr>
              <a:t>How does this build equity?</a:t>
            </a:r>
            <a:endParaRPr lang="en-US" sz="5000" b="1" i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6CBE8-8A3F-4445-957B-1C28AF1D6CD2}"/>
              </a:ext>
            </a:extLst>
          </p:cNvPr>
          <p:cNvSpPr txBox="1"/>
          <p:nvPr/>
        </p:nvSpPr>
        <p:spPr>
          <a:xfrm>
            <a:off x="439947" y="3574211"/>
            <a:ext cx="6927010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500" b="1" dirty="0">
                <a:latin typeface="Bell MT"/>
                <a:cs typeface="Arial"/>
              </a:rPr>
              <a:t>"</a:t>
            </a:r>
            <a:r>
              <a:rPr lang="en-CA" sz="2500" b="1" dirty="0">
                <a:latin typeface="Bell MT"/>
                <a:ea typeface="SimSun"/>
                <a:cs typeface="Arial"/>
              </a:rPr>
              <a:t>It's time to let our minds wonder. We are going to use the popcorn method to share our thinking. If you hear something that triggers a question for you, pop up like popcorn and share."</a:t>
            </a:r>
            <a:r>
              <a:rPr lang="en-US" sz="2500" b="1" dirty="0">
                <a:latin typeface="SimSun"/>
                <a:ea typeface="SimSun"/>
                <a:cs typeface="Arial"/>
              </a:rPr>
              <a:t>​:</a:t>
            </a:r>
            <a:endParaRPr lang="en-US" b="1" dirty="0">
              <a:latin typeface="SimSun"/>
              <a:ea typeface="SimSun"/>
            </a:endParaRPr>
          </a:p>
          <a:p>
            <a:pPr>
              <a:buChar char="•"/>
            </a:pPr>
            <a:r>
              <a:rPr lang="en-CA" sz="2500" b="1" dirty="0">
                <a:latin typeface="SimSun"/>
                <a:ea typeface="SimSun"/>
                <a:cs typeface="Arial"/>
              </a:rPr>
              <a:t>What are you wondering?</a:t>
            </a:r>
            <a:r>
              <a:rPr lang="en-US" sz="2500" b="1" dirty="0">
                <a:latin typeface="SimSun"/>
                <a:ea typeface="SimSun"/>
                <a:cs typeface="Arial"/>
              </a:rPr>
              <a:t>​</a:t>
            </a:r>
          </a:p>
          <a:p>
            <a:pPr>
              <a:buChar char="•"/>
            </a:pPr>
            <a:r>
              <a:rPr lang="en-CA" sz="2500" b="1" dirty="0">
                <a:latin typeface="SimSun"/>
                <a:ea typeface="SimSun"/>
                <a:cs typeface="Arial"/>
              </a:rPr>
              <a:t>What are you most curious about?</a:t>
            </a:r>
            <a:r>
              <a:rPr lang="en-US" sz="2500" b="1" dirty="0">
                <a:latin typeface="SimSun"/>
                <a:ea typeface="SimSun"/>
                <a:cs typeface="Arial"/>
              </a:rPr>
              <a:t>​</a:t>
            </a:r>
          </a:p>
          <a:p>
            <a:pPr>
              <a:buChar char="•"/>
            </a:pPr>
            <a:r>
              <a:rPr lang="en-CA" sz="2500" b="1" dirty="0">
                <a:latin typeface="SimSun"/>
                <a:ea typeface="SimSun"/>
                <a:cs typeface="Arial"/>
              </a:rPr>
              <a:t>Why do you wonder this?</a:t>
            </a:r>
            <a:r>
              <a:rPr lang="en-US" sz="2500" b="1" dirty="0">
                <a:latin typeface="SimSun"/>
                <a:ea typeface="SimSun"/>
                <a:cs typeface="Arial"/>
              </a:rPr>
              <a:t>​"</a:t>
            </a:r>
          </a:p>
        </p:txBody>
      </p:sp>
      <p:pic>
        <p:nvPicPr>
          <p:cNvPr id="3" name="Picture 6" descr="A picture containing cup, table, coffee, sitting&#10;&#10;Description automatically generated">
            <a:extLst>
              <a:ext uri="{FF2B5EF4-FFF2-40B4-BE49-F238E27FC236}">
                <a16:creationId xmlns:a16="http://schemas.microsoft.com/office/drawing/2014/main" id="{23C8BB76-8647-4323-A96C-99E6BDD01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589" y="429329"/>
            <a:ext cx="3318293" cy="302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66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6168939" y="1291719"/>
            <a:ext cx="5841165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000000"/>
                </a:solidFill>
                <a:latin typeface="SimSun"/>
                <a:ea typeface="SimSun"/>
              </a:rPr>
              <a:t>Transforming our </a:t>
            </a:r>
            <a:endParaRPr lang="en-US" sz="6000" dirty="0">
              <a:solidFill>
                <a:srgbClr val="000000"/>
              </a:solidFill>
              <a:latin typeface="SimSun"/>
              <a:ea typeface="SimSun"/>
              <a:cs typeface="Calibri Light"/>
            </a:endParaRPr>
          </a:p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000000"/>
                </a:solidFill>
                <a:latin typeface="SimSun"/>
                <a:ea typeface="SimSun"/>
              </a:rPr>
              <a:t>Learning</a:t>
            </a:r>
            <a:endParaRPr lang="en-US" sz="6000" dirty="0">
              <a:solidFill>
                <a:srgbClr val="000000"/>
              </a:solidFill>
              <a:latin typeface="SimSun"/>
              <a:ea typeface="SimSun"/>
              <a:cs typeface="Calibri Light"/>
            </a:endParaRPr>
          </a:p>
          <a:p>
            <a:pPr algn="ctr">
              <a:spcAft>
                <a:spcPts val="600"/>
              </a:spcAft>
            </a:pPr>
            <a:endParaRPr lang="en-US" sz="6000" b="1" dirty="0">
              <a:solidFill>
                <a:srgbClr val="000000"/>
              </a:solidFill>
              <a:latin typeface="SimSun"/>
              <a:ea typeface="SimSun"/>
              <a:cs typeface="Calibri Light"/>
            </a:endParaRPr>
          </a:p>
          <a:p>
            <a:pPr algn="ctr">
              <a:spcAft>
                <a:spcPts val="600"/>
              </a:spcAft>
            </a:pPr>
            <a:r>
              <a:rPr lang="en-US" sz="6000" b="1" i="1" dirty="0">
                <a:solidFill>
                  <a:srgbClr val="000000"/>
                </a:solidFill>
                <a:latin typeface="SimSun"/>
                <a:ea typeface="SimSun"/>
                <a:cs typeface="Calibri Light"/>
              </a:rPr>
              <a:t>After Reading</a:t>
            </a:r>
          </a:p>
        </p:txBody>
      </p:sp>
      <p:sp>
        <p:nvSpPr>
          <p:cNvPr id="3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2"/>
                </a:gs>
                <a:gs pos="23000">
                  <a:schemeClr val="accent2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3" descr="A pencil on a table&#10;&#10;Description automatically generated">
            <a:extLst>
              <a:ext uri="{FF2B5EF4-FFF2-40B4-BE49-F238E27FC236}">
                <a16:creationId xmlns:a16="http://schemas.microsoft.com/office/drawing/2014/main" id="{C1C5E890-8961-4428-9259-CA64C74D20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567" r="14230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273096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009175" y="284096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>
                <a:latin typeface="SimSun"/>
                <a:ea typeface="SimSun"/>
                <a:cs typeface="Cavolini"/>
              </a:rPr>
              <a:t>End of Day 1 Final Task</a:t>
            </a:r>
            <a:endParaRPr lang="en-US" sz="6000" b="1" dirty="0">
              <a:latin typeface="SimSun"/>
              <a:ea typeface="SimSun"/>
              <a:cs typeface="Cavolin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1733910" y="2668437"/>
            <a:ext cx="8954217" cy="216982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500" i="1">
                <a:latin typeface="Bell MT"/>
                <a:ea typeface="SimSun"/>
                <a:cs typeface="Cavolini"/>
              </a:rPr>
              <a:t>W</a:t>
            </a:r>
            <a:r>
              <a:rPr lang="en-CA" sz="4500" i="1">
                <a:latin typeface="Bell MT"/>
                <a:ea typeface="SimSun"/>
                <a:cs typeface="Cavolini"/>
              </a:rPr>
              <a:t>hat do you predict will be the big idea/message in this story?</a:t>
            </a:r>
            <a:endParaRPr lang="en-US" sz="4500">
              <a:ea typeface="+mn-lt"/>
              <a:cs typeface="+mn-lt"/>
            </a:endParaRPr>
          </a:p>
          <a:p>
            <a:endParaRPr lang="en-US" sz="4500" b="1" dirty="0">
              <a:latin typeface="SimSun"/>
              <a:ea typeface="SimSun"/>
              <a:cs typeface="Cavolini"/>
            </a:endParaRPr>
          </a:p>
        </p:txBody>
      </p:sp>
    </p:spTree>
    <p:extLst>
      <p:ext uri="{BB962C8B-B14F-4D97-AF65-F5344CB8AC3E}">
        <p14:creationId xmlns:p14="http://schemas.microsoft.com/office/powerpoint/2010/main" val="17131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851024" y="-3451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>
                <a:latin typeface="SimSun"/>
                <a:ea typeface="SimSun"/>
                <a:cs typeface="Cavolini"/>
              </a:rPr>
              <a:t>T-chart</a:t>
            </a:r>
            <a:endParaRPr lang="en-US" sz="6000" b="1" dirty="0">
              <a:latin typeface="SimSun"/>
              <a:ea typeface="SimSun"/>
              <a:cs typeface="Cavolin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C4AC80-39C6-4F3B-8919-67DAB9376AC8}"/>
              </a:ext>
            </a:extLst>
          </p:cNvPr>
          <p:cNvSpPr txBox="1"/>
          <p:nvPr/>
        </p:nvSpPr>
        <p:spPr>
          <a:xfrm>
            <a:off x="468702" y="957533"/>
            <a:ext cx="7559615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800" dirty="0">
                <a:latin typeface="Bell MT"/>
                <a:cs typeface="Arial"/>
              </a:rPr>
              <a:t>"Before we begin to make predictions, we need to brainstorm what makes a </a:t>
            </a:r>
            <a:r>
              <a:rPr lang="en-CA" sz="2800">
                <a:latin typeface="Bell MT"/>
                <a:cs typeface="Arial"/>
              </a:rPr>
              <a:t>prediction powerful.</a:t>
            </a:r>
            <a:r>
              <a:rPr lang="en-US" sz="2800">
                <a:latin typeface="Bell MT"/>
                <a:cs typeface="Arial"/>
              </a:rPr>
              <a:t>​</a:t>
            </a:r>
            <a:r>
              <a:rPr lang="en-CA" sz="2800">
                <a:latin typeface="Bell MT"/>
                <a:cs typeface="Arial"/>
              </a:rPr>
              <a:t>What kinds of things do </a:t>
            </a:r>
            <a:r>
              <a:rPr lang="en-CA" sz="2800" dirty="0">
                <a:latin typeface="Bell MT"/>
                <a:cs typeface="Arial"/>
              </a:rPr>
              <a:t>powerful predictors include in their predictions?</a:t>
            </a:r>
            <a:r>
              <a:rPr lang="en-US" sz="2800" dirty="0">
                <a:latin typeface="Bell MT"/>
                <a:cs typeface="Arial"/>
              </a:rPr>
              <a:t>​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endParaRPr lang="en-CA" sz="2800" dirty="0">
              <a:latin typeface="Bell MT"/>
              <a:cs typeface="Arial"/>
            </a:endParaRPr>
          </a:p>
          <a:p>
            <a:r>
              <a:rPr lang="en-CA" sz="2800" dirty="0">
                <a:latin typeface="Bell MT"/>
                <a:cs typeface="Arial"/>
              </a:rPr>
              <a:t>Let’s use this t-chart to record our ideas</a:t>
            </a:r>
            <a:r>
              <a:rPr lang="en-US" sz="2800" dirty="0">
                <a:latin typeface="Bell MT"/>
                <a:cs typeface="Arial"/>
              </a:rPr>
              <a:t>​. </a:t>
            </a:r>
            <a:r>
              <a:rPr lang="en-CA" sz="2800" dirty="0">
                <a:latin typeface="Bell MT"/>
                <a:cs typeface="Arial"/>
              </a:rPr>
              <a:t>You will be able </a:t>
            </a:r>
            <a:r>
              <a:rPr lang="en-CA" sz="2800">
                <a:latin typeface="Bell MT"/>
                <a:cs typeface="Arial"/>
              </a:rPr>
              <a:t>to use this chart when you write your predictions today</a:t>
            </a:r>
            <a:r>
              <a:rPr lang="en-US" sz="2800">
                <a:latin typeface="Bell MT"/>
                <a:cs typeface="Arial"/>
              </a:rPr>
              <a:t>​.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endParaRPr lang="en-US" sz="2800" dirty="0">
              <a:latin typeface="Bell MT"/>
              <a:cs typeface="Arial"/>
            </a:endParaRPr>
          </a:p>
          <a:p>
            <a:r>
              <a:rPr lang="en-CA" sz="2800" dirty="0">
                <a:latin typeface="Bell MT"/>
                <a:cs typeface="Arial"/>
              </a:rPr>
              <a:t>You have 2 minutes to talk to your partner about what makes a powerful </a:t>
            </a:r>
            <a:r>
              <a:rPr lang="en-CA" sz="2800">
                <a:latin typeface="Bell MT"/>
                <a:cs typeface="Arial"/>
              </a:rPr>
              <a:t>prediction. When you’re ready, we </a:t>
            </a:r>
            <a:r>
              <a:rPr lang="en-CA" sz="2800" dirty="0">
                <a:latin typeface="Bell MT"/>
                <a:cs typeface="Arial"/>
              </a:rPr>
              <a:t>will co-create the list together</a:t>
            </a:r>
            <a:r>
              <a:rPr lang="en-US" sz="2800">
                <a:latin typeface="Bell MT"/>
                <a:cs typeface="Arial"/>
              </a:rPr>
              <a:t>​."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1B8C65-75CB-4C6A-85D4-D1802AC48E86}"/>
              </a:ext>
            </a:extLst>
          </p:cNvPr>
          <p:cNvSpPr txBox="1"/>
          <p:nvPr/>
        </p:nvSpPr>
        <p:spPr>
          <a:xfrm>
            <a:off x="8491593" y="2421681"/>
            <a:ext cx="2878484" cy="2647252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 dirty="0">
                <a:solidFill>
                  <a:srgbClr val="000000"/>
                </a:solidFill>
                <a:latin typeface="SimSun"/>
                <a:ea typeface="SimSun"/>
              </a:rPr>
              <a:t>How does </a:t>
            </a:r>
            <a:endParaRPr lang="en-US" sz="5000" b="1" i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>
                <a:solidFill>
                  <a:srgbClr val="000000"/>
                </a:solidFill>
                <a:latin typeface="SimSun"/>
                <a:ea typeface="SimSun"/>
              </a:rPr>
              <a:t>this achieve equity?</a:t>
            </a:r>
            <a:endParaRPr lang="en-US" sz="5000" b="1" i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8239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009175" y="284096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>
                <a:latin typeface="SimSun"/>
                <a:ea typeface="SimSun"/>
                <a:cs typeface="Cavolini"/>
              </a:rPr>
              <a:t>T-chart</a:t>
            </a:r>
            <a:endParaRPr lang="en-US"/>
          </a:p>
        </p:txBody>
      </p:sp>
      <p:pic>
        <p:nvPicPr>
          <p:cNvPr id="3" name="Picture 4" descr="Table&#10;&#10;Description automatically generated">
            <a:extLst>
              <a:ext uri="{FF2B5EF4-FFF2-40B4-BE49-F238E27FC236}">
                <a16:creationId xmlns:a16="http://schemas.microsoft.com/office/drawing/2014/main" id="{1457057A-4849-4309-87DE-1E52F853C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84" r="312" b="301"/>
          <a:stretch/>
        </p:blipFill>
        <p:spPr>
          <a:xfrm>
            <a:off x="2999117" y="1603492"/>
            <a:ext cx="5704945" cy="48301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2955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009175" y="284096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>
                <a:latin typeface="SimSun"/>
                <a:ea typeface="SimSun"/>
                <a:cs typeface="Cavolini"/>
              </a:rPr>
              <a:t>End of Day 1 Final Task</a:t>
            </a:r>
            <a:endParaRPr lang="en-US" sz="6000" b="1" dirty="0">
              <a:latin typeface="SimSun"/>
              <a:ea typeface="SimSun"/>
              <a:cs typeface="Cavolin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BD5E5-4087-46AD-AF40-D9304C601C87}"/>
              </a:ext>
            </a:extLst>
          </p:cNvPr>
          <p:cNvSpPr txBox="1"/>
          <p:nvPr/>
        </p:nvSpPr>
        <p:spPr>
          <a:xfrm>
            <a:off x="756251" y="1719534"/>
            <a:ext cx="10176292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2800" b="1" dirty="0">
                <a:latin typeface="Bell MT"/>
                <a:cs typeface="Arial"/>
              </a:rPr>
              <a:t>"It’s now time to use everything we’ve done today to help us create a prediction</a:t>
            </a:r>
            <a:r>
              <a:rPr lang="en-US" sz="2800" b="1" dirty="0">
                <a:latin typeface="Bell MT"/>
                <a:cs typeface="Arial"/>
              </a:rPr>
              <a:t>​. </a:t>
            </a:r>
            <a:r>
              <a:rPr lang="en-CA" sz="2800" b="1" dirty="0">
                <a:latin typeface="Bell MT"/>
                <a:cs typeface="Arial"/>
              </a:rPr>
              <a:t>You have already started predicting today when we did </a:t>
            </a:r>
            <a:r>
              <a:rPr lang="en-CA" sz="2800" b="1" i="1" dirty="0">
                <a:latin typeface="Bell MT"/>
                <a:cs typeface="Arial"/>
              </a:rPr>
              <a:t>Weaving with Clues</a:t>
            </a:r>
            <a:r>
              <a:rPr lang="en-CA" sz="2800" b="1" dirty="0">
                <a:latin typeface="Bell MT"/>
                <a:cs typeface="Arial"/>
              </a:rPr>
              <a:t> and </a:t>
            </a:r>
            <a:r>
              <a:rPr lang="en-CA" sz="2800" b="1" i="1" dirty="0">
                <a:latin typeface="Bell MT"/>
                <a:cs typeface="Arial"/>
              </a:rPr>
              <a:t>Image a Time</a:t>
            </a:r>
            <a:r>
              <a:rPr lang="en-CA" sz="2800" b="1" dirty="0">
                <a:latin typeface="Bell MT"/>
                <a:cs typeface="Arial"/>
              </a:rPr>
              <a:t>, but now you will take it to writing. In a moment, you will stand up and talk with your partner one more time</a:t>
            </a:r>
            <a:r>
              <a:rPr lang="en-US" sz="2800" b="1" dirty="0">
                <a:latin typeface="Bell MT"/>
                <a:cs typeface="Arial"/>
              </a:rPr>
              <a:t>​. </a:t>
            </a:r>
            <a:r>
              <a:rPr lang="en-CA" sz="2800" b="1" dirty="0">
                <a:latin typeface="Bell MT"/>
                <a:cs typeface="Arial"/>
              </a:rPr>
              <a:t>Use the t-chart we created to help you with your prediction</a:t>
            </a:r>
            <a:r>
              <a:rPr lang="en-US" sz="2800" b="1" dirty="0">
                <a:latin typeface="Bell MT"/>
                <a:cs typeface="Arial"/>
              </a:rPr>
              <a:t>​. </a:t>
            </a:r>
            <a:r>
              <a:rPr lang="en-CA" sz="2800" b="1" dirty="0">
                <a:latin typeface="Bell MT"/>
                <a:cs typeface="Arial"/>
              </a:rPr>
              <a:t>Go ahead and discuss with your partner and when you’re ready you can co-create one powerful prediction</a:t>
            </a:r>
            <a:r>
              <a:rPr lang="en-US" sz="2800" b="1" dirty="0">
                <a:latin typeface="Bell MT"/>
                <a:cs typeface="Arial"/>
              </a:rPr>
              <a:t>​.</a:t>
            </a:r>
            <a:endParaRPr lang="en-US" sz="2800" b="1" dirty="0">
              <a:cs typeface="Calibri"/>
            </a:endParaRPr>
          </a:p>
          <a:p>
            <a:endParaRPr lang="en-CA" sz="2800" b="1" dirty="0">
              <a:latin typeface="Bell MT"/>
              <a:cs typeface="Arial"/>
            </a:endParaRPr>
          </a:p>
          <a:p>
            <a:r>
              <a:rPr lang="en-CA" sz="2800" b="1" dirty="0">
                <a:latin typeface="Bell MT"/>
                <a:cs typeface="Arial"/>
              </a:rPr>
              <a:t>You will have 3-4 minutes to talk.</a:t>
            </a:r>
            <a:r>
              <a:rPr lang="en-US" sz="2800" b="1" dirty="0">
                <a:latin typeface="Bell MT"/>
                <a:cs typeface="Arial"/>
              </a:rPr>
              <a:t> You may begin...."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7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851024" y="-3451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SimSun"/>
                <a:ea typeface="SimSun"/>
                <a:cs typeface="Cavolini"/>
              </a:rPr>
              <a:t>Setting the Image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382440" y="1101307"/>
            <a:ext cx="11355234" cy="62478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 dirty="0">
                <a:latin typeface="Bell MT"/>
                <a:ea typeface="+mn-lt"/>
                <a:cs typeface="+mn-lt"/>
              </a:rPr>
              <a:t>You are about to begin your response to today's final task. Now, you are about to predict the big idea or message in the story. </a:t>
            </a:r>
          </a:p>
          <a:p>
            <a:endParaRPr lang="en-US" sz="2500" b="1" dirty="0">
              <a:latin typeface="Bell MT"/>
              <a:ea typeface="+mn-lt"/>
              <a:cs typeface="+mn-lt"/>
            </a:endParaRPr>
          </a:p>
          <a:p>
            <a:r>
              <a:rPr lang="en-US" sz="2500" b="1" dirty="0">
                <a:latin typeface="Bell MT"/>
                <a:ea typeface="+mn-lt"/>
                <a:cs typeface="+mn-lt"/>
              </a:rPr>
              <a:t>Notice where you are in the story. Notice the peacock feather. Notice the feeling. Notice the vibrant colours.  Notice the blood. Feel the blood. Picture the blood. Notice the words: anxious mutterings. What does that sound like? What is the feeling? Notice the words: silence hung over the garden. What does that look like? Notice the words: curiousity and trust. Who is curious? Who can be trusted? Notice the word: unafraid. Who is unafraid? Why are they unafraid?</a:t>
            </a:r>
            <a:endParaRPr lang="en-US" sz="2500" b="1">
              <a:latin typeface="Bell MT"/>
              <a:cs typeface="Calibri"/>
            </a:endParaRPr>
          </a:p>
          <a:p>
            <a:endParaRPr lang="en-US" sz="2500" b="1" dirty="0">
              <a:latin typeface="Bell MT"/>
              <a:ea typeface="+mn-lt"/>
              <a:cs typeface="+mn-lt"/>
            </a:endParaRPr>
          </a:p>
          <a:p>
            <a:r>
              <a:rPr lang="en-US" sz="2500" b="1" dirty="0">
                <a:latin typeface="Bell MT"/>
                <a:ea typeface="+mn-lt"/>
                <a:cs typeface="+mn-lt"/>
              </a:rPr>
              <a:t>Remember that you have been gathering everything that you need for this write. You may use everything you have. </a:t>
            </a:r>
            <a:endParaRPr lang="en-US" sz="2500" b="1">
              <a:latin typeface="Bell MT"/>
              <a:cs typeface="Calibri"/>
            </a:endParaRPr>
          </a:p>
          <a:p>
            <a:endParaRPr lang="en-US" sz="2500" b="1" dirty="0">
              <a:latin typeface="Bell MT"/>
              <a:ea typeface="+mn-lt"/>
              <a:cs typeface="+mn-lt"/>
            </a:endParaRPr>
          </a:p>
          <a:p>
            <a:r>
              <a:rPr lang="en-US" sz="2500" b="1" dirty="0">
                <a:latin typeface="Bell MT"/>
                <a:ea typeface="+mn-lt"/>
                <a:cs typeface="+mn-lt"/>
              </a:rPr>
              <a:t>You may begin...</a:t>
            </a:r>
            <a:endParaRPr lang="en-US" sz="2500" b="1">
              <a:latin typeface="Bell MT"/>
              <a:cs typeface="Calibri"/>
            </a:endParaRPr>
          </a:p>
          <a:p>
            <a:endParaRPr lang="en-US" sz="2500" b="1" dirty="0">
              <a:latin typeface="Bell MT"/>
              <a:cs typeface="Cavolini"/>
            </a:endParaRPr>
          </a:p>
          <a:p>
            <a:endParaRPr lang="en-US" sz="2500" dirty="0">
              <a:latin typeface="Cavolin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701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009175" y="284096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>
                <a:latin typeface="SimSun"/>
                <a:ea typeface="SimSun"/>
                <a:cs typeface="Cavolini"/>
              </a:rPr>
              <a:t>Responding to their Final Task</a:t>
            </a:r>
            <a:endParaRPr lang="en-US" sz="6000" b="1" dirty="0">
              <a:latin typeface="SimSun"/>
              <a:ea typeface="SimSun"/>
              <a:cs typeface="Cavolin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1E157-0B0B-470C-B839-A3C8D4185D6D}"/>
              </a:ext>
            </a:extLst>
          </p:cNvPr>
          <p:cNvSpPr txBox="1"/>
          <p:nvPr/>
        </p:nvSpPr>
        <p:spPr>
          <a:xfrm>
            <a:off x="1417609" y="1575758"/>
            <a:ext cx="9500557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latin typeface="Bell MT"/>
                <a:cs typeface="Arial"/>
              </a:rPr>
              <a:t>"As I move about I am going to tap you on the shoulder and invite you to read your beginning​. Hearing ideas is like a fuel pump for thinking​. As you are writing feel free to cross out words and add new words​. If you don’t like your beginning, put an X and start again​. Writers start, stop and then start again​. Each time they get closer to what they really want to say​. Once you are done your writing, I will collect them​. Overnight I will highlight powerful phrases and we will </a:t>
            </a:r>
            <a:r>
              <a:rPr lang="en-US" sz="3000">
                <a:latin typeface="Bell MT"/>
                <a:cs typeface="Arial"/>
              </a:rPr>
              <a:t>use this to re-connect with our story." </a:t>
            </a:r>
            <a:r>
              <a:rPr lang="en-CA" sz="3000" dirty="0">
                <a:latin typeface="Bell MT"/>
                <a:cs typeface="Arial"/>
              </a:rPr>
              <a:t>​</a:t>
            </a:r>
            <a:endParaRPr lang="en-US" sz="3000">
              <a:latin typeface="Calibri" panose="020F0502020204030204"/>
              <a:cs typeface="Calibri" panose="020F0502020204030204"/>
            </a:endParaRPr>
          </a:p>
          <a:p>
            <a:pPr>
              <a:buChar char="•"/>
            </a:pPr>
            <a:r>
              <a:rPr lang="en-CA">
                <a:solidFill>
                  <a:srgbClr val="FFFFFF"/>
                </a:solidFill>
                <a:latin typeface="Bell MT"/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685004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1906439" y="2984740"/>
            <a:ext cx="83935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3AFA45D-C38C-4B4B-AF53-43D2478221AD}"/>
              </a:ext>
            </a:extLst>
          </p:cNvPr>
          <p:cNvSpPr txBox="1"/>
          <p:nvPr/>
        </p:nvSpPr>
        <p:spPr>
          <a:xfrm>
            <a:off x="789835" y="2630481"/>
            <a:ext cx="4626634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2700" dirty="0">
              <a:latin typeface="Bell MT"/>
            </a:endParaRPr>
          </a:p>
          <a:p>
            <a:r>
              <a:rPr lang="en-CA" sz="4500" b="1" dirty="0">
                <a:latin typeface="Bell MT"/>
              </a:rPr>
              <a:t>Student Sample:</a:t>
            </a:r>
            <a:endParaRPr lang="en-US" sz="4500" b="1" dirty="0">
              <a:cs typeface="Calibri"/>
            </a:endParaRPr>
          </a:p>
        </p:txBody>
      </p:sp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54F4DA14-41D1-4E67-B03E-3AD9F6D9C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815" y="163196"/>
            <a:ext cx="5661804" cy="66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66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0222" y="2427530"/>
            <a:ext cx="5697392" cy="1401448"/>
          </a:xfrm>
        </p:spPr>
        <p:txBody>
          <a:bodyPr anchor="t">
            <a:no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SimSun"/>
                <a:ea typeface="SimSun"/>
                <a:cs typeface="Cavolini"/>
              </a:rPr>
              <a:t>What's our story?</a:t>
            </a:r>
            <a:endParaRPr lang="en-US">
              <a:solidFill>
                <a:srgbClr val="000000"/>
              </a:solidFill>
              <a:latin typeface="SimSun"/>
              <a:ea typeface="SimSun"/>
              <a:cs typeface="Cavolini"/>
            </a:endParaRPr>
          </a:p>
        </p:txBody>
      </p:sp>
      <p:sp>
        <p:nvSpPr>
          <p:cNvPr id="20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B0D55733-4DEC-40EF-B7F1-77456A40AA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992" r="20002" b="1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577474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4713879" y="256615"/>
            <a:ext cx="6358202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000000"/>
                </a:solidFill>
                <a:latin typeface="SimSun"/>
                <a:ea typeface="SimSun"/>
              </a:rPr>
              <a:t>Reflecting on the Learning</a:t>
            </a:r>
            <a:endParaRPr lang="en-US" dirty="0"/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6CBE8-8A3F-4445-957B-1C28AF1D6CD2}"/>
              </a:ext>
            </a:extLst>
          </p:cNvPr>
          <p:cNvSpPr txBox="1"/>
          <p:nvPr/>
        </p:nvSpPr>
        <p:spPr>
          <a:xfrm>
            <a:off x="556407" y="1959044"/>
            <a:ext cx="6927010" cy="53809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CA" sz="2500" b="1" dirty="0">
                <a:latin typeface="Bell MT"/>
                <a:cs typeface="Arial"/>
              </a:rPr>
              <a:t>"</a:t>
            </a:r>
            <a:r>
              <a:rPr lang="en-CA" sz="2500" b="1" dirty="0">
                <a:latin typeface="Bell MT"/>
                <a:ea typeface="SimSun"/>
                <a:cs typeface="Arial"/>
              </a:rPr>
              <a:t>It’s now time to reflect on the learning we did today…”</a:t>
            </a:r>
          </a:p>
          <a:p>
            <a:pPr>
              <a:spcAft>
                <a:spcPts val="1000"/>
              </a:spcAft>
            </a:pPr>
            <a:r>
              <a:rPr lang="en-US" sz="2800" dirty="0">
                <a:latin typeface="Bell MT" panose="02020503060305020303" pitchFamily="18" charset="0"/>
              </a:rPr>
              <a:t>1. Put a check on evidence you met your goal.</a:t>
            </a:r>
          </a:p>
          <a:p>
            <a:r>
              <a:rPr lang="en-US" sz="2800" dirty="0">
                <a:latin typeface="Bell MT" panose="02020503060305020303" pitchFamily="18" charset="0"/>
              </a:rPr>
              <a:t>2. Strengths I noticed in my learning: I noticed…. </a:t>
            </a:r>
          </a:p>
          <a:p>
            <a:endParaRPr lang="en-US" sz="2800" dirty="0">
              <a:latin typeface="Bell MT" panose="02020503060305020303" pitchFamily="18" charset="0"/>
            </a:endParaRPr>
          </a:p>
          <a:p>
            <a:r>
              <a:rPr lang="en-US" sz="2800" dirty="0">
                <a:latin typeface="Bell MT" panose="02020503060305020303" pitchFamily="18" charset="0"/>
              </a:rPr>
              <a:t>3. A↔B: new ideas… new connections… new questions…</a:t>
            </a:r>
          </a:p>
          <a:p>
            <a:endParaRPr lang="en-US" sz="2800" dirty="0">
              <a:latin typeface="Bell MT" panose="02020503060305020303" pitchFamily="18" charset="0"/>
            </a:endParaRPr>
          </a:p>
          <a:p>
            <a:r>
              <a:rPr lang="en-US" sz="2800" dirty="0">
                <a:latin typeface="Bell MT" panose="02020503060305020303" pitchFamily="18" charset="0"/>
              </a:rPr>
              <a:t>4. Goal:</a:t>
            </a:r>
          </a:p>
          <a:p>
            <a:endParaRPr lang="en-US" sz="2800" dirty="0"/>
          </a:p>
          <a:p>
            <a:pPr>
              <a:spcAft>
                <a:spcPts val="1000"/>
              </a:spcAft>
            </a:pPr>
            <a:endParaRPr lang="en-US" sz="2500" b="1" dirty="0">
              <a:ea typeface="+mn-lt"/>
              <a:cs typeface="+mn-lt"/>
            </a:endParaRPr>
          </a:p>
        </p:txBody>
      </p:sp>
      <p:pic>
        <p:nvPicPr>
          <p:cNvPr id="2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5FBCBB34-D1B6-462D-AA60-5D89B6E45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079" y="2102314"/>
            <a:ext cx="2843842" cy="27540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03079" y="5081677"/>
            <a:ext cx="37229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500" b="1" dirty="0">
                <a:latin typeface="Bradley Hand ITC" panose="03070402050302030203" pitchFamily="66" charset="0"/>
              </a:rPr>
              <a:t>Thank you for your hard work today! </a:t>
            </a:r>
          </a:p>
        </p:txBody>
      </p:sp>
      <p:pic>
        <p:nvPicPr>
          <p:cNvPr id="9" name="Picture 8" descr="Over 50 Free Valentine’s Day Design Resources – A Design ..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536" y="5512564"/>
            <a:ext cx="746449" cy="62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little more about rich tasks..</a:t>
            </a:r>
            <a:endParaRPr lang="en-US" sz="6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55684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2760" y="197832"/>
            <a:ext cx="11807146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latin typeface="SimSun"/>
                <a:ea typeface="SimSun"/>
                <a:cs typeface="Cavolini"/>
              </a:rPr>
              <a:t>Task Analysis &amp; Goal Setting</a:t>
            </a:r>
            <a:endParaRPr lang="en-US" sz="6000"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DB1B-8F04-4E5A-B8C4-77F2DF51C3E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8DB07A-7C5F-4260-8BFA-0F22FA3A55A8}"/>
              </a:ext>
            </a:extLst>
          </p:cNvPr>
          <p:cNvSpPr txBox="1"/>
          <p:nvPr/>
        </p:nvSpPr>
        <p:spPr>
          <a:xfrm>
            <a:off x="6823819" y="1990361"/>
            <a:ext cx="4977578" cy="363928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>
                <a:solidFill>
                  <a:srgbClr val="000000"/>
                </a:solidFill>
                <a:latin typeface="SimSun"/>
                <a:ea typeface="SimSun"/>
              </a:rPr>
              <a:t>How does this achieve equity?</a:t>
            </a:r>
            <a:endParaRPr lang="en-US" sz="5000" b="1" i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  <p:pic>
        <p:nvPicPr>
          <p:cNvPr id="4" name="Picture 4" descr="Graphical user interface, website, calendar&#10;&#10;Description automatically generated">
            <a:extLst>
              <a:ext uri="{FF2B5EF4-FFF2-40B4-BE49-F238E27FC236}">
                <a16:creationId xmlns:a16="http://schemas.microsoft.com/office/drawing/2014/main" id="{FB41768E-B0A7-4CD1-B453-33640214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16" y="1898016"/>
            <a:ext cx="6049991" cy="1192912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pic>
        <p:nvPicPr>
          <p:cNvPr id="5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385C6D-7156-4B0C-A3FD-9AA302FD4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367" y="3822851"/>
            <a:ext cx="2952210" cy="2346564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243976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2760" y="197832"/>
            <a:ext cx="11807146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latin typeface="SimSun"/>
                <a:ea typeface="SimSun"/>
                <a:cs typeface="Cavolini"/>
              </a:rPr>
              <a:t>Task Analysis &amp; Goal Setting</a:t>
            </a:r>
            <a:endParaRPr lang="en-US" sz="6000"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DB1B-8F04-4E5A-B8C4-77F2DF51C3E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8DB07A-7C5F-4260-8BFA-0F22FA3A55A8}"/>
              </a:ext>
            </a:extLst>
          </p:cNvPr>
          <p:cNvSpPr txBox="1"/>
          <p:nvPr/>
        </p:nvSpPr>
        <p:spPr>
          <a:xfrm>
            <a:off x="7413290" y="1990361"/>
            <a:ext cx="4402484" cy="3337365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 dirty="0">
                <a:solidFill>
                  <a:srgbClr val="000000"/>
                </a:solidFill>
                <a:latin typeface="SimSun"/>
                <a:ea typeface="SimSun"/>
              </a:rPr>
              <a:t>How does this </a:t>
            </a:r>
            <a:r>
              <a:rPr lang="en-US" sz="5000" b="1" i="1">
                <a:solidFill>
                  <a:srgbClr val="000000"/>
                </a:solidFill>
                <a:latin typeface="SimSun"/>
                <a:ea typeface="SimSun"/>
              </a:rPr>
              <a:t>achieve </a:t>
            </a:r>
            <a:endParaRPr lang="en-US" sz="5000" b="1" i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 i="1">
                <a:solidFill>
                  <a:srgbClr val="000000"/>
                </a:solidFill>
                <a:latin typeface="SimSun"/>
                <a:ea typeface="SimSun"/>
              </a:rPr>
              <a:t>equity?</a:t>
            </a:r>
            <a:endParaRPr lang="en-US" sz="5000" b="1" i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  <p:pic>
        <p:nvPicPr>
          <p:cNvPr id="4" name="Picture 4" descr="Graphical user interface, website, calendar&#10;&#10;Description automatically generated">
            <a:extLst>
              <a:ext uri="{FF2B5EF4-FFF2-40B4-BE49-F238E27FC236}">
                <a16:creationId xmlns:a16="http://schemas.microsoft.com/office/drawing/2014/main" id="{FB41768E-B0A7-4CD1-B453-33640214B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71" y="1581714"/>
            <a:ext cx="6049991" cy="1192912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3D6CF7-E390-4848-9FAF-D69D7432CCB6}"/>
              </a:ext>
            </a:extLst>
          </p:cNvPr>
          <p:cNvSpPr txBox="1"/>
          <p:nvPr/>
        </p:nvSpPr>
        <p:spPr>
          <a:xfrm>
            <a:off x="253043" y="3071005"/>
            <a:ext cx="7042029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latin typeface="Bell MT"/>
                <a:cs typeface="Arial"/>
              </a:rPr>
              <a:t>"We are going to set our s-t-r-e-t-c-h goal for reading today​. Goal setting is a very important skill for readers to develop. Good readers do this automatically to help them understand the story better​.</a:t>
            </a:r>
            <a:r>
              <a:rPr lang="en-CA" sz="3000" dirty="0">
                <a:latin typeface="Bell MT"/>
                <a:cs typeface="Arial"/>
              </a:rPr>
              <a:t>We will need to use our final task to help us set a goal – let’s look at how we do this</a:t>
            </a:r>
            <a:r>
              <a:rPr lang="en-US" sz="3000" dirty="0">
                <a:latin typeface="Bell MT"/>
                <a:cs typeface="Arial"/>
              </a:rPr>
              <a:t>​"</a:t>
            </a:r>
            <a:endParaRPr lang="en-US" sz="3000"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861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2760" y="197832"/>
            <a:ext cx="11807146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latin typeface="SimSun"/>
                <a:ea typeface="SimSun"/>
                <a:cs typeface="Cavolini"/>
              </a:rPr>
              <a:t>Task Analysis &amp; Goal Setting</a:t>
            </a:r>
            <a:endParaRPr lang="en-US" sz="6000"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DB1B-8F04-4E5A-B8C4-77F2DF51C3E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8DB07A-7C5F-4260-8BFA-0F22FA3A55A8}"/>
              </a:ext>
            </a:extLst>
          </p:cNvPr>
          <p:cNvSpPr txBox="1"/>
          <p:nvPr/>
        </p:nvSpPr>
        <p:spPr>
          <a:xfrm>
            <a:off x="7413290" y="1990361"/>
            <a:ext cx="4402484" cy="3337365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>
                <a:solidFill>
                  <a:srgbClr val="000000"/>
                </a:solidFill>
                <a:latin typeface="SimSun"/>
                <a:ea typeface="SimSun"/>
              </a:rPr>
              <a:t>How does this achieve equity?</a:t>
            </a:r>
            <a:endParaRPr lang="en-US" sz="5000" b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D6CF7-E390-4848-9FAF-D69D7432CCB6}"/>
              </a:ext>
            </a:extLst>
          </p:cNvPr>
          <p:cNvSpPr txBox="1"/>
          <p:nvPr/>
        </p:nvSpPr>
        <p:spPr>
          <a:xfrm>
            <a:off x="209911" y="3761118"/>
            <a:ext cx="7042029" cy="34522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dirty="0">
                <a:latin typeface="Bell MT"/>
                <a:cs typeface="Arial"/>
              </a:rPr>
              <a:t>"</a:t>
            </a:r>
            <a:r>
              <a:rPr lang="en-US" sz="3000" b="1" dirty="0">
                <a:latin typeface="Bell MT"/>
                <a:cs typeface="Arial"/>
              </a:rPr>
              <a:t>Setting our goal by using our final task is like a hamburger. The top bun is our final task and the bottom bun is our goal. Everything in the middle is the story. Let’s do a task analysis by looking at what the task is asking us to do…"</a:t>
            </a:r>
            <a:endParaRPr lang="en-US" sz="3000" b="1">
              <a:ea typeface="+mn-lt"/>
              <a:cs typeface="+mn-lt"/>
            </a:endParaRPr>
          </a:p>
          <a:p>
            <a:endParaRPr lang="en-US" sz="3000" dirty="0">
              <a:latin typeface="Bell MT"/>
              <a:cs typeface="Arial"/>
            </a:endParaRPr>
          </a:p>
        </p:txBody>
      </p:sp>
      <p:pic>
        <p:nvPicPr>
          <p:cNvPr id="5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AADC2F-63C4-491A-A492-E8271E3D5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668" y="1579983"/>
            <a:ext cx="2449003" cy="1943998"/>
          </a:xfrm>
          <a:prstGeom prst="rect">
            <a:avLst/>
          </a:prstGeom>
          <a:ln w="57150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173110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2760" y="197832"/>
            <a:ext cx="11807146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latin typeface="SimSun"/>
                <a:ea typeface="SimSun"/>
                <a:cs typeface="Cavolini"/>
              </a:rPr>
              <a:t>Task Analysis &amp; Goal Setting</a:t>
            </a:r>
            <a:endParaRPr lang="en-US" sz="6000"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DB1B-8F04-4E5A-B8C4-77F2DF51C3E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D6CF7-E390-4848-9FAF-D69D7432CCB6}"/>
              </a:ext>
            </a:extLst>
          </p:cNvPr>
          <p:cNvSpPr txBox="1"/>
          <p:nvPr/>
        </p:nvSpPr>
        <p:spPr>
          <a:xfrm>
            <a:off x="253043" y="1302590"/>
            <a:ext cx="7042029" cy="5298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r>
              <a:rPr lang="en-US" sz="3000" dirty="0">
                <a:latin typeface="Bell MT"/>
                <a:cs typeface="Arial"/>
              </a:rPr>
              <a:t>"Here is your final task...</a:t>
            </a:r>
            <a:r>
              <a:rPr lang="en-US" sz="3000" b="1" dirty="0">
                <a:latin typeface="Bell MT"/>
                <a:cs typeface="Arial"/>
              </a:rPr>
              <a:t>"</a:t>
            </a:r>
            <a:endParaRPr lang="en-US" sz="3000" b="1">
              <a:ea typeface="+mn-lt"/>
              <a:cs typeface="+mn-lt"/>
            </a:endParaRPr>
          </a:p>
          <a:p>
            <a:pPr algn="ctr"/>
            <a:endParaRPr lang="en-CA" sz="3000" b="1" dirty="0">
              <a:latin typeface="SimSun"/>
              <a:ea typeface="SimSun"/>
              <a:cs typeface="Arial"/>
            </a:endParaRPr>
          </a:p>
          <a:p>
            <a:pPr algn="ctr"/>
            <a:r>
              <a:rPr lang="en-CA" sz="3000" b="1" dirty="0">
                <a:solidFill>
                  <a:srgbClr val="002060"/>
                </a:solidFill>
                <a:latin typeface="SimSun"/>
                <a:ea typeface="SimSun"/>
                <a:cs typeface="Arial"/>
              </a:rPr>
              <a:t>Write to show who you believe to be the fool in this story. Write in role as either a peacock or swan to show what you have learned from this terrible mistake and why you believe this foolish mistake happened.</a:t>
            </a:r>
            <a:endParaRPr lang="en-CA" sz="3000">
              <a:solidFill>
                <a:srgbClr val="002060"/>
              </a:solidFill>
              <a:latin typeface="SimSun"/>
              <a:ea typeface="SimSun"/>
              <a:cs typeface="+mn-lt"/>
            </a:endParaRPr>
          </a:p>
          <a:p>
            <a:pPr algn="ctr"/>
            <a:endParaRPr lang="en-CA" sz="3000" b="1" dirty="0">
              <a:solidFill>
                <a:srgbClr val="002060"/>
              </a:solidFill>
              <a:latin typeface="SimSun"/>
              <a:ea typeface="SimSun"/>
              <a:cs typeface="Arial"/>
            </a:endParaRPr>
          </a:p>
          <a:p>
            <a:pPr algn="ctr"/>
            <a:r>
              <a:rPr lang="en-CA" sz="3000" b="1" dirty="0">
                <a:solidFill>
                  <a:srgbClr val="002060"/>
                </a:solidFill>
                <a:latin typeface="SimSun"/>
                <a:ea typeface="SimSun"/>
                <a:cs typeface="Arial"/>
              </a:rPr>
              <a:t>Remember to justify your thinking!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7E90D-7D67-407C-B037-6C9191C3A372}"/>
              </a:ext>
            </a:extLst>
          </p:cNvPr>
          <p:cNvSpPr txBox="1"/>
          <p:nvPr/>
        </p:nvSpPr>
        <p:spPr>
          <a:xfrm>
            <a:off x="7413290" y="1990361"/>
            <a:ext cx="4402484" cy="3337365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>
                <a:solidFill>
                  <a:srgbClr val="000000"/>
                </a:solidFill>
                <a:latin typeface="SimSun"/>
                <a:ea typeface="SimSun"/>
              </a:rPr>
              <a:t>How does this achieve equity?</a:t>
            </a:r>
            <a:endParaRPr lang="en-US" sz="5000" b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090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2760" y="197832"/>
            <a:ext cx="11807146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latin typeface="SimSun"/>
                <a:ea typeface="SimSun"/>
                <a:cs typeface="Cavolini"/>
              </a:rPr>
              <a:t>Task Analysis &amp; Goal Setting</a:t>
            </a:r>
            <a:endParaRPr lang="en-US" sz="6000"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DB1B-8F04-4E5A-B8C4-77F2DF51C3E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D6CF7-E390-4848-9FAF-D69D7432CCB6}"/>
              </a:ext>
            </a:extLst>
          </p:cNvPr>
          <p:cNvSpPr txBox="1"/>
          <p:nvPr/>
        </p:nvSpPr>
        <p:spPr>
          <a:xfrm>
            <a:off x="253043" y="1302590"/>
            <a:ext cx="704202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endParaRPr lang="en-US" sz="3000" dirty="0">
              <a:solidFill>
                <a:srgbClr val="000000"/>
              </a:solidFill>
              <a:latin typeface="Bell MT"/>
              <a:ea typeface="SimSun"/>
              <a:cs typeface="Arial"/>
            </a:endParaRP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76F9C89-D43C-4C14-8A7E-6AC6DACF7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2" y="2480629"/>
            <a:ext cx="7358331" cy="29894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A4844-3315-4350-8B97-7F93102538FF}"/>
              </a:ext>
            </a:extLst>
          </p:cNvPr>
          <p:cNvSpPr txBox="1"/>
          <p:nvPr/>
        </p:nvSpPr>
        <p:spPr>
          <a:xfrm>
            <a:off x="7873365" y="2421681"/>
            <a:ext cx="4086183" cy="3021064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>
                <a:solidFill>
                  <a:srgbClr val="000000"/>
                </a:solidFill>
                <a:latin typeface="SimSun"/>
                <a:ea typeface="SimSun"/>
              </a:rPr>
              <a:t>How does this achieve equity?</a:t>
            </a:r>
            <a:endParaRPr lang="en-US" sz="5000" b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593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2760" y="197832"/>
            <a:ext cx="11807146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latin typeface="SimSun"/>
                <a:ea typeface="SimSun"/>
                <a:cs typeface="Cavolini"/>
              </a:rPr>
              <a:t>Task Analysis &amp; Goal Setting</a:t>
            </a:r>
            <a:endParaRPr lang="en-US" sz="6000"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DB1B-8F04-4E5A-B8C4-77F2DF51C3E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3D6CF7-E390-4848-9FAF-D69D7432CCB6}"/>
              </a:ext>
            </a:extLst>
          </p:cNvPr>
          <p:cNvSpPr txBox="1"/>
          <p:nvPr/>
        </p:nvSpPr>
        <p:spPr>
          <a:xfrm>
            <a:off x="253043" y="1302590"/>
            <a:ext cx="704202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000"/>
              </a:spcAft>
            </a:pPr>
            <a:endParaRPr lang="en-US" sz="3000" dirty="0">
              <a:solidFill>
                <a:srgbClr val="000000"/>
              </a:solidFill>
              <a:latin typeface="Bell MT"/>
              <a:ea typeface="SimSun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100494-A8E5-4B89-8406-6D9EEB3CF635}"/>
              </a:ext>
            </a:extLst>
          </p:cNvPr>
          <p:cNvSpPr txBox="1"/>
          <p:nvPr/>
        </p:nvSpPr>
        <p:spPr>
          <a:xfrm>
            <a:off x="253042" y="1575759"/>
            <a:ext cx="6955765" cy="25237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3500" b="1" dirty="0">
                <a:latin typeface="SimSun"/>
                <a:ea typeface="SimSun"/>
                <a:cs typeface="Arial"/>
              </a:rPr>
              <a:t>"Now let’s look at our icon strip and match the criteria to the icons we will focus on while we read</a:t>
            </a:r>
            <a:r>
              <a:rPr lang="en-US" sz="3500" b="1" dirty="0">
                <a:latin typeface="SimSun"/>
                <a:ea typeface="SimSun"/>
                <a:cs typeface="Arial"/>
              </a:rPr>
              <a:t>​."</a:t>
            </a:r>
            <a:endParaRPr lang="en-US" dirty="0">
              <a:solidFill>
                <a:srgbClr val="FFFFFF"/>
              </a:solidFill>
              <a:latin typeface="Bell MT"/>
              <a:ea typeface="SimSun"/>
              <a:cs typeface="Segoe UI"/>
            </a:endParaRPr>
          </a:p>
          <a:p>
            <a:r>
              <a:rPr lang="en-US" dirty="0">
                <a:solidFill>
                  <a:srgbClr val="FFFFFF"/>
                </a:solidFill>
                <a:latin typeface="Bell MT"/>
                <a:cs typeface="Segoe UI"/>
              </a:rPr>
              <a:t>​</a:t>
            </a:r>
          </a:p>
        </p:txBody>
      </p:sp>
      <p:pic>
        <p:nvPicPr>
          <p:cNvPr id="8" name="Picture 8" descr="Graphical user interface, website, calendar&#10;&#10;Description automatically generated">
            <a:extLst>
              <a:ext uri="{FF2B5EF4-FFF2-40B4-BE49-F238E27FC236}">
                <a16:creationId xmlns:a16="http://schemas.microsoft.com/office/drawing/2014/main" id="{D08CB61A-B60E-49B2-AFFF-5CA94EA34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06" y="4454021"/>
            <a:ext cx="7300822" cy="1429277"/>
          </a:xfrm>
          <a:prstGeom prst="rect">
            <a:avLst/>
          </a:prstGeom>
          <a:ln w="28575">
            <a:solidFill>
              <a:schemeClr val="tx1"/>
            </a:solidFill>
            <a:prstDash val="solid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9BBB2E-6FA1-42CD-A904-38B20E4F262D}"/>
              </a:ext>
            </a:extLst>
          </p:cNvPr>
          <p:cNvSpPr txBox="1"/>
          <p:nvPr/>
        </p:nvSpPr>
        <p:spPr>
          <a:xfrm>
            <a:off x="7945252" y="2608587"/>
            <a:ext cx="3870522" cy="2719139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5000" b="1">
                <a:solidFill>
                  <a:srgbClr val="000000"/>
                </a:solidFill>
                <a:latin typeface="SimSun"/>
                <a:ea typeface="SimSun"/>
              </a:rPr>
              <a:t>How does this achieve equity?</a:t>
            </a:r>
            <a:endParaRPr lang="en-US" sz="5000" b="1">
              <a:solidFill>
                <a:srgbClr val="000000"/>
              </a:solidFill>
              <a:latin typeface="SimSun"/>
              <a:ea typeface="SimSu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0884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851024" y="-3451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SimSun"/>
                <a:ea typeface="SimSun"/>
                <a:cs typeface="Cavolini"/>
              </a:rPr>
              <a:t>T-chart &amp; Task Analysis</a:t>
            </a:r>
            <a:endParaRPr lang="en-US" dirty="0">
              <a:latin typeface="SimSun"/>
              <a:ea typeface="SimSu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B58C6E-353D-4D56-AC6F-EEB6F2A10465}"/>
              </a:ext>
            </a:extLst>
          </p:cNvPr>
          <p:cNvSpPr txBox="1"/>
          <p:nvPr/>
        </p:nvSpPr>
        <p:spPr>
          <a:xfrm>
            <a:off x="1906439" y="2984740"/>
            <a:ext cx="83935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000" dirty="0">
              <a:latin typeface="Cavolini"/>
              <a:cs typeface="Cavolini"/>
            </a:endParaRPr>
          </a:p>
          <a:p>
            <a:endParaRPr lang="en-US" sz="3000" dirty="0">
              <a:latin typeface="Cavolini"/>
              <a:cs typeface="Calibri"/>
            </a:endParaRPr>
          </a:p>
        </p:txBody>
      </p:sp>
      <p:pic>
        <p:nvPicPr>
          <p:cNvPr id="3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AF06F36-614E-4584-8352-C5143A287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3" y="998973"/>
            <a:ext cx="5345500" cy="55357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B7A330-7178-4896-B6C9-E1B3DB65B68B}"/>
              </a:ext>
            </a:extLst>
          </p:cNvPr>
          <p:cNvSpPr txBox="1"/>
          <p:nvPr/>
        </p:nvSpPr>
        <p:spPr>
          <a:xfrm>
            <a:off x="6090250" y="1302588"/>
            <a:ext cx="5633047" cy="5509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3200" dirty="0">
                <a:latin typeface="SimSun"/>
                <a:ea typeface="SimSun"/>
              </a:rPr>
              <a:t>It’s time to shift our focus to writing now. Together, we are going to co-create the criteria for powerful writing. You may copy this down in your t-chart. First, let's do another task analysis to remind ourselves of what the task is asking us to do...</a:t>
            </a:r>
            <a:endParaRPr lang="en-US" sz="3200">
              <a:latin typeface="SimSun"/>
              <a:ea typeface="SimSun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037208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851024" y="-3451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SimSun"/>
                <a:ea typeface="SimSun"/>
                <a:cs typeface="Cavolini"/>
              </a:rPr>
              <a:t>T-chart &amp; Task Analysis</a:t>
            </a:r>
            <a:endParaRPr lang="en-US" dirty="0">
              <a:latin typeface="SimSun"/>
              <a:ea typeface="SimSu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35807-20E2-410A-9DCE-94FA7058184F}"/>
              </a:ext>
            </a:extLst>
          </p:cNvPr>
          <p:cNvSpPr txBox="1"/>
          <p:nvPr/>
        </p:nvSpPr>
        <p:spPr>
          <a:xfrm>
            <a:off x="626853" y="1590136"/>
            <a:ext cx="3763992" cy="240065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000" dirty="0">
                <a:latin typeface="SimSun"/>
                <a:ea typeface="SimSun"/>
              </a:rPr>
              <a:t>How does this build equity?</a:t>
            </a:r>
            <a:endParaRPr lang="en-US">
              <a:latin typeface="SimSun"/>
              <a:ea typeface="SimSun"/>
            </a:endParaRPr>
          </a:p>
        </p:txBody>
      </p:sp>
      <p:pic>
        <p:nvPicPr>
          <p:cNvPr id="7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FCFB27B-FB5D-478D-A83F-DB7CD3655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985" y="1174495"/>
            <a:ext cx="3433313" cy="2970635"/>
          </a:xfrm>
          <a:prstGeom prst="rect">
            <a:avLst/>
          </a:prstGeom>
        </p:spPr>
      </p:pic>
      <p:pic>
        <p:nvPicPr>
          <p:cNvPr id="8" name="Picture 8" descr="Text, letter&#10;&#10;Description automatically generated">
            <a:extLst>
              <a:ext uri="{FF2B5EF4-FFF2-40B4-BE49-F238E27FC236}">
                <a16:creationId xmlns:a16="http://schemas.microsoft.com/office/drawing/2014/main" id="{C93B8FF7-025D-46D2-A6DB-B8BC17B2A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966" y="3081145"/>
            <a:ext cx="2743200" cy="3398655"/>
          </a:xfrm>
          <a:prstGeom prst="rect">
            <a:avLst/>
          </a:prstGeom>
        </p:spPr>
      </p:pic>
      <p:pic>
        <p:nvPicPr>
          <p:cNvPr id="9" name="Picture 9" descr="A picture containing indoor, table, person, desk&#10;&#10;Description automatically generated">
            <a:extLst>
              <a:ext uri="{FF2B5EF4-FFF2-40B4-BE49-F238E27FC236}">
                <a16:creationId xmlns:a16="http://schemas.microsoft.com/office/drawing/2014/main" id="{3E0B9BEE-47DB-4E4F-AE2F-57A3CA0AE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858" y="3555521"/>
            <a:ext cx="2268927" cy="305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0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EE3B54-8882-451A-A46C-135F646C1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103" y="3855210"/>
            <a:ext cx="6105194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500" b="1" kern="1200" dirty="0">
                <a:latin typeface="SimSun"/>
                <a:ea typeface="SimSun"/>
                <a:cs typeface="Cavolini"/>
              </a:rPr>
              <a:t>Who are you? </a:t>
            </a:r>
            <a:br>
              <a:rPr lang="en-US" sz="3500" b="1" kern="1200" dirty="0">
                <a:latin typeface="SimSun"/>
              </a:rPr>
            </a:br>
            <a:br>
              <a:rPr lang="en-US" sz="3500" b="1" kern="1200" dirty="0">
                <a:latin typeface="SimSun"/>
              </a:rPr>
            </a:br>
            <a:r>
              <a:rPr lang="en-US" sz="3500" b="1" kern="1200" dirty="0">
                <a:latin typeface="SimSun"/>
                <a:ea typeface="SimSun"/>
                <a:cs typeface="Cavolini"/>
              </a:rPr>
              <a:t>Where are you from?</a:t>
            </a:r>
            <a:br>
              <a:rPr lang="en-US" sz="3500" b="1" kern="1200" dirty="0">
                <a:latin typeface="SimSun"/>
              </a:rPr>
            </a:br>
            <a:br>
              <a:rPr lang="en-US" sz="3500" b="1" kern="1200" dirty="0">
                <a:latin typeface="SimSun"/>
              </a:rPr>
            </a:br>
            <a:r>
              <a:rPr lang="en-US" sz="3500" b="1" kern="1200" dirty="0">
                <a:latin typeface="SimSun"/>
                <a:ea typeface="SimSun"/>
                <a:cs typeface="Cavolini"/>
              </a:rPr>
              <a:t>What is your role?</a:t>
            </a:r>
            <a:br>
              <a:rPr lang="en-US" sz="3500" b="1" kern="1200" dirty="0">
                <a:latin typeface="SimSun"/>
              </a:rPr>
            </a:br>
            <a:br>
              <a:rPr lang="en-US" sz="3500" b="1" kern="1200" dirty="0">
                <a:latin typeface="SimSun"/>
              </a:rPr>
            </a:br>
            <a:r>
              <a:rPr lang="en-US" sz="3500" b="1" kern="1200" dirty="0">
                <a:latin typeface="SimSun"/>
                <a:ea typeface="SimSun"/>
                <a:cs typeface="Cavolini"/>
              </a:rPr>
              <a:t>One word to describe how </a:t>
            </a:r>
            <a:r>
              <a:rPr lang="en-US" sz="3500" b="1" dirty="0">
                <a:latin typeface="SimSun"/>
                <a:ea typeface="SimSun"/>
                <a:cs typeface="Cavolini"/>
              </a:rPr>
              <a:t>you</a:t>
            </a:r>
            <a:r>
              <a:rPr lang="en-US" sz="3500" b="1" kern="1200" dirty="0">
                <a:latin typeface="SimSun"/>
                <a:ea typeface="SimSun"/>
                <a:cs typeface="Cavolini"/>
              </a:rPr>
              <a:t> </a:t>
            </a:r>
            <a:r>
              <a:rPr lang="en-US" sz="3500" b="1" dirty="0">
                <a:latin typeface="SimSun"/>
                <a:ea typeface="SimSun"/>
                <a:cs typeface="Cavolini"/>
              </a:rPr>
              <a:t>are feeling</a:t>
            </a:r>
            <a:r>
              <a:rPr lang="en-US" sz="3500" b="1" kern="1200" dirty="0">
                <a:latin typeface="SimSun"/>
                <a:ea typeface="SimSun"/>
                <a:cs typeface="Cavolini"/>
              </a:rPr>
              <a:t> today...</a:t>
            </a:r>
            <a:endParaRPr lang="en-US" sz="3500" b="1" kern="1200">
              <a:latin typeface="SimSun"/>
              <a:ea typeface="SimSun"/>
              <a:cs typeface="Cavolin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707251" y="298474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latin typeface="SimSun"/>
                <a:ea typeface="SimSun"/>
                <a:cs typeface="Cavolini"/>
              </a:rPr>
              <a:t>Chat Blast! </a:t>
            </a:r>
            <a:endParaRPr lang="en-US" sz="6000" b="1">
              <a:latin typeface="SimSun"/>
              <a:ea typeface="SimSu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06F8D-E887-4047-B341-2ACD655B6A0B}"/>
              </a:ext>
            </a:extLst>
          </p:cNvPr>
          <p:cNvSpPr txBox="1"/>
          <p:nvPr/>
        </p:nvSpPr>
        <p:spPr>
          <a:xfrm>
            <a:off x="310552" y="1662023"/>
            <a:ext cx="4439727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 dirty="0">
                <a:latin typeface="SimSun"/>
                <a:ea typeface="SimSun"/>
                <a:cs typeface="Cavolini"/>
              </a:rPr>
              <a:t>Type a response in the chat to each of these questions, but don't hit enter until I say go.</a:t>
            </a:r>
          </a:p>
          <a:p>
            <a:endParaRPr lang="en-US" sz="3000" b="1" dirty="0">
              <a:latin typeface="SimSun"/>
              <a:ea typeface="SimSun"/>
              <a:cs typeface="Calibri"/>
            </a:endParaRPr>
          </a:p>
          <a:p>
            <a:r>
              <a:rPr lang="en-US" sz="3000" b="1" dirty="0">
                <a:latin typeface="SimSun"/>
                <a:ea typeface="SimSun"/>
                <a:cs typeface="Calibri"/>
              </a:rPr>
              <a:t>We will hit enter at the same time and blast the chat with our responses!</a:t>
            </a:r>
          </a:p>
        </p:txBody>
      </p:sp>
      <p:pic>
        <p:nvPicPr>
          <p:cNvPr id="7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A4499ED9-76D1-408B-BFC2-B285D7016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38136" y="2761891"/>
            <a:ext cx="2038710" cy="131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514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3D70A-2223-4EB6-9347-24D04B887F4A}"/>
              </a:ext>
            </a:extLst>
          </p:cNvPr>
          <p:cNvSpPr txBox="1"/>
          <p:nvPr/>
        </p:nvSpPr>
        <p:spPr>
          <a:xfrm>
            <a:off x="-5751" y="2294626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SimSun"/>
                <a:ea typeface="SimSun"/>
              </a:rPr>
              <a:t>Student Sample:</a:t>
            </a:r>
            <a:endParaRPr lang="en-US" sz="4000" b="1">
              <a:latin typeface="SimSun"/>
              <a:ea typeface="SimSun"/>
              <a:cs typeface="Calibri"/>
            </a:endParaRPr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08DDC3E-E719-40D6-8A39-92D43899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269" y="497817"/>
            <a:ext cx="7919048" cy="58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42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E51392D-41DB-459D-9854-F6AC11EF6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677" y="84114"/>
            <a:ext cx="5157817" cy="6618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23D70A-2223-4EB6-9347-24D04B887F4A}"/>
              </a:ext>
            </a:extLst>
          </p:cNvPr>
          <p:cNvSpPr txBox="1"/>
          <p:nvPr/>
        </p:nvSpPr>
        <p:spPr>
          <a:xfrm>
            <a:off x="-5751" y="2294626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SimSun"/>
                <a:ea typeface="SimSun"/>
              </a:rPr>
              <a:t>Student Sample:</a:t>
            </a:r>
            <a:endParaRPr lang="en-US" sz="4000" b="1">
              <a:latin typeface="SimSun"/>
              <a:ea typeface="SimSu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25601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3D70A-2223-4EB6-9347-24D04B887F4A}"/>
              </a:ext>
            </a:extLst>
          </p:cNvPr>
          <p:cNvSpPr txBox="1"/>
          <p:nvPr/>
        </p:nvSpPr>
        <p:spPr>
          <a:xfrm>
            <a:off x="-5751" y="2294626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SimSun"/>
                <a:ea typeface="SimSun"/>
              </a:rPr>
              <a:t>Student Sample:</a:t>
            </a:r>
            <a:endParaRPr lang="en-US" sz="4000" b="1">
              <a:latin typeface="SimSun"/>
              <a:ea typeface="SimSun"/>
              <a:cs typeface="Calibri"/>
            </a:endParaRPr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5AAEB67-0A1F-4078-AAA0-0F682747D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891" y="268815"/>
            <a:ext cx="7185803" cy="65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232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3D70A-2223-4EB6-9347-24D04B887F4A}"/>
              </a:ext>
            </a:extLst>
          </p:cNvPr>
          <p:cNvSpPr txBox="1"/>
          <p:nvPr/>
        </p:nvSpPr>
        <p:spPr>
          <a:xfrm>
            <a:off x="-5751" y="2294626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SimSun"/>
                <a:ea typeface="SimSun"/>
              </a:rPr>
              <a:t>Student Sample:</a:t>
            </a:r>
            <a:endParaRPr lang="en-US" sz="4000" b="1">
              <a:latin typeface="SimSun"/>
              <a:ea typeface="SimSun"/>
              <a:cs typeface="Calibri"/>
            </a:endParaRPr>
          </a:p>
        </p:txBody>
      </p:sp>
      <p:pic>
        <p:nvPicPr>
          <p:cNvPr id="2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9D12B84-4935-4C91-AFB9-83340C426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2929" y="81902"/>
            <a:ext cx="5474897" cy="66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386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3D70A-2223-4EB6-9347-24D04B887F4A}"/>
              </a:ext>
            </a:extLst>
          </p:cNvPr>
          <p:cNvSpPr txBox="1"/>
          <p:nvPr/>
        </p:nvSpPr>
        <p:spPr>
          <a:xfrm>
            <a:off x="-5751" y="2294626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SimSun"/>
                <a:ea typeface="SimSun"/>
              </a:rPr>
              <a:t>Extension</a:t>
            </a:r>
            <a:endParaRPr lang="en-US" dirty="0">
              <a:latin typeface="Calibri" panose="020F0502020204030204"/>
              <a:ea typeface="SimSun"/>
              <a:cs typeface="Calibri" panose="020F0502020204030204"/>
            </a:endParaRPr>
          </a:p>
          <a:p>
            <a:r>
              <a:rPr lang="en-US" sz="4000" b="1" dirty="0">
                <a:latin typeface="SimSun"/>
                <a:ea typeface="SimSun"/>
              </a:rPr>
              <a:t>Activity</a:t>
            </a:r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EBBB547C-49D9-4474-B75A-F6CF01671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721" y="237006"/>
            <a:ext cx="4842294" cy="64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49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3D70A-2223-4EB6-9347-24D04B887F4A}"/>
              </a:ext>
            </a:extLst>
          </p:cNvPr>
          <p:cNvSpPr txBox="1"/>
          <p:nvPr/>
        </p:nvSpPr>
        <p:spPr>
          <a:xfrm>
            <a:off x="-5751" y="2294626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SimSun"/>
                <a:ea typeface="SimSun"/>
              </a:rPr>
              <a:t>Extension</a:t>
            </a:r>
            <a:endParaRPr lang="en-US" dirty="0">
              <a:latin typeface="Calibri" panose="020F0502020204030204"/>
              <a:ea typeface="SimSun"/>
              <a:cs typeface="Calibri" panose="020F0502020204030204"/>
            </a:endParaRPr>
          </a:p>
          <a:p>
            <a:r>
              <a:rPr lang="en-US" sz="4000" b="1" dirty="0">
                <a:latin typeface="SimSun"/>
                <a:ea typeface="SimSun"/>
              </a:rPr>
              <a:t>Activity</a:t>
            </a:r>
          </a:p>
        </p:txBody>
      </p:sp>
      <p:pic>
        <p:nvPicPr>
          <p:cNvPr id="2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05820FB-DE81-4ABB-9808-1803E91A2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590" y="221517"/>
            <a:ext cx="7099538" cy="64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513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3D70A-2223-4EB6-9347-24D04B887F4A}"/>
              </a:ext>
            </a:extLst>
          </p:cNvPr>
          <p:cNvSpPr txBox="1"/>
          <p:nvPr/>
        </p:nvSpPr>
        <p:spPr>
          <a:xfrm>
            <a:off x="-5751" y="2294626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SimSun"/>
                <a:ea typeface="SimSun"/>
              </a:rPr>
              <a:t>Extension</a:t>
            </a:r>
            <a:endParaRPr lang="en-US" dirty="0">
              <a:latin typeface="Calibri" panose="020F0502020204030204"/>
              <a:ea typeface="SimSun"/>
              <a:cs typeface="Calibri" panose="020F0502020204030204"/>
            </a:endParaRPr>
          </a:p>
          <a:p>
            <a:r>
              <a:rPr lang="en-US" sz="4000" b="1" dirty="0">
                <a:latin typeface="SimSun"/>
                <a:ea typeface="SimSun"/>
              </a:rPr>
              <a:t>Activity</a:t>
            </a:r>
          </a:p>
        </p:txBody>
      </p:sp>
      <p:pic>
        <p:nvPicPr>
          <p:cNvPr id="4" name="Picture 4" descr="A picture containing text, stop&#10;&#10;Description automatically generated">
            <a:extLst>
              <a:ext uri="{FF2B5EF4-FFF2-40B4-BE49-F238E27FC236}">
                <a16:creationId xmlns:a16="http://schemas.microsoft.com/office/drawing/2014/main" id="{3086BF69-C1F2-42B8-B764-F631E6F70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87" y="138599"/>
            <a:ext cx="7315198" cy="658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1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D4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3D70A-2223-4EB6-9347-24D04B887F4A}"/>
              </a:ext>
            </a:extLst>
          </p:cNvPr>
          <p:cNvSpPr txBox="1"/>
          <p:nvPr/>
        </p:nvSpPr>
        <p:spPr>
          <a:xfrm>
            <a:off x="-5751" y="2294626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latin typeface="SimSun"/>
                <a:ea typeface="SimSun"/>
              </a:rPr>
              <a:t>Extension</a:t>
            </a:r>
            <a:endParaRPr lang="en-US" dirty="0">
              <a:latin typeface="Calibri" panose="020F0502020204030204"/>
              <a:ea typeface="SimSun"/>
              <a:cs typeface="Calibri" panose="020F0502020204030204"/>
            </a:endParaRPr>
          </a:p>
          <a:p>
            <a:r>
              <a:rPr lang="en-US" sz="4000" b="1" dirty="0">
                <a:latin typeface="SimSun"/>
                <a:ea typeface="SimSun"/>
              </a:rPr>
              <a:t>Activity</a:t>
            </a:r>
          </a:p>
        </p:txBody>
      </p:sp>
      <p:pic>
        <p:nvPicPr>
          <p:cNvPr id="4" name="Picture 4" descr="A close up of a blackboard&#10;&#10;Description automatically generated">
            <a:extLst>
              <a:ext uri="{FF2B5EF4-FFF2-40B4-BE49-F238E27FC236}">
                <a16:creationId xmlns:a16="http://schemas.microsoft.com/office/drawing/2014/main" id="{4F2CC270-4B00-424C-B5B1-A1E1ECF3C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928" y="245789"/>
            <a:ext cx="8954218" cy="63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445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750383" y="600398"/>
            <a:ext cx="10168128" cy="892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 dirty="0">
                <a:latin typeface="SimSun"/>
                <a:ea typeface="SimSun"/>
                <a:cs typeface="Cavolini"/>
              </a:rPr>
              <a:t>Reflect: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latin typeface="SimSun"/>
                <a:ea typeface="SimSun"/>
                <a:cs typeface="Cavolini"/>
              </a:rPr>
              <a:t>Q &amp; A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latin typeface="SimSun"/>
                <a:ea typeface="SimSun"/>
                <a:cs typeface="Cavolini"/>
              </a:rPr>
              <a:t>Moving forward...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06F8D-E887-4047-B341-2ACD655B6A0B}"/>
              </a:ext>
            </a:extLst>
          </p:cNvPr>
          <p:cNvSpPr txBox="1"/>
          <p:nvPr/>
        </p:nvSpPr>
        <p:spPr>
          <a:xfrm>
            <a:off x="267420" y="2380890"/>
            <a:ext cx="4439727" cy="1938992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latin typeface="SimSun"/>
                <a:ea typeface="SimSun"/>
                <a:cs typeface="Cavolini"/>
              </a:rPr>
              <a:t>What is something new you learned today about equity and learning?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0E7F2-21D9-4525-9758-211EC289DA9F}"/>
              </a:ext>
            </a:extLst>
          </p:cNvPr>
          <p:cNvSpPr txBox="1"/>
          <p:nvPr/>
        </p:nvSpPr>
        <p:spPr>
          <a:xfrm>
            <a:off x="4609382" y="4738778"/>
            <a:ext cx="2800710" cy="147732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latin typeface="SimSun"/>
                <a:ea typeface="SimSun"/>
                <a:cs typeface="Cavolini"/>
              </a:rPr>
              <a:t>What are you wondering about?</a:t>
            </a:r>
            <a:endParaRPr lang="en-US" b="1">
              <a:latin typeface="SimSun"/>
              <a:ea typeface="SimSu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85DC53-8086-452B-B3DE-2D382BBE2186}"/>
              </a:ext>
            </a:extLst>
          </p:cNvPr>
          <p:cNvSpPr txBox="1"/>
          <p:nvPr/>
        </p:nvSpPr>
        <p:spPr>
          <a:xfrm>
            <a:off x="8317841" y="2293727"/>
            <a:ext cx="3677728" cy="147732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latin typeface="SimSun"/>
                <a:ea typeface="SimSun"/>
                <a:cs typeface="Cavolini"/>
              </a:rPr>
              <a:t>What is a takeaway you will move forward with?</a:t>
            </a:r>
          </a:p>
        </p:txBody>
      </p:sp>
      <p:pic>
        <p:nvPicPr>
          <p:cNvPr id="9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7FC135C8-DD86-4442-B583-8175415CD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58174" y="4656826"/>
            <a:ext cx="2268747" cy="1498121"/>
          </a:xfrm>
          <a:prstGeom prst="rect">
            <a:avLst/>
          </a:prstGeom>
        </p:spPr>
      </p:pic>
      <p:pic>
        <p:nvPicPr>
          <p:cNvPr id="2" name="Picture 2" descr="A picture containing room, food&#10;&#10;Description automatically generated">
            <a:extLst>
              <a:ext uri="{FF2B5EF4-FFF2-40B4-BE49-F238E27FC236}">
                <a16:creationId xmlns:a16="http://schemas.microsoft.com/office/drawing/2014/main" id="{EDB63B19-5CEF-4A55-88B3-B1BF09374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14249" y="4584940"/>
            <a:ext cx="2283124" cy="1512498"/>
          </a:xfrm>
          <a:prstGeom prst="rect">
            <a:avLst/>
          </a:prstGeom>
        </p:spPr>
      </p:pic>
      <p:pic>
        <p:nvPicPr>
          <p:cNvPr id="10" name="Picture 10" descr="A close up of a glass&#10;&#10;Description automatically generated">
            <a:extLst>
              <a:ext uri="{FF2B5EF4-FFF2-40B4-BE49-F238E27FC236}">
                <a16:creationId xmlns:a16="http://schemas.microsoft.com/office/drawing/2014/main" id="{E9C3FDB4-8721-4205-8E16-4C4FCDEFD3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88967" y="2509682"/>
            <a:ext cx="2196858" cy="12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73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707251" y="298474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latin typeface="SimSun"/>
                <a:ea typeface="SimSun"/>
                <a:cs typeface="Cavolini"/>
              </a:rPr>
              <a:t>Shape of our Session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906F8D-E887-4047-B341-2ACD655B6A0B}"/>
              </a:ext>
            </a:extLst>
          </p:cNvPr>
          <p:cNvSpPr txBox="1"/>
          <p:nvPr/>
        </p:nvSpPr>
        <p:spPr>
          <a:xfrm>
            <a:off x="598099" y="2208362"/>
            <a:ext cx="10722632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 b="1" dirty="0">
                <a:latin typeface="Cavolini"/>
                <a:cs typeface="Cavolini"/>
              </a:rPr>
              <a:t>Connecting &amp; or Re-connecting with session 1</a:t>
            </a:r>
          </a:p>
          <a:p>
            <a:pPr marL="457200" indent="-457200">
              <a:buFont typeface="Arial"/>
              <a:buChar char="•"/>
            </a:pPr>
            <a:endParaRPr lang="en-US" sz="3000" b="1" dirty="0">
              <a:latin typeface="Cavolini"/>
              <a:cs typeface="Cavolini"/>
            </a:endParaRPr>
          </a:p>
          <a:p>
            <a:pPr marL="457200" indent="-457200">
              <a:buFont typeface="Arial"/>
              <a:buChar char="•"/>
            </a:pPr>
            <a:r>
              <a:rPr lang="en-US" sz="3000" b="1" dirty="0">
                <a:latin typeface="Cavolini"/>
                <a:cs typeface="Cavolini"/>
              </a:rPr>
              <a:t>Living out Day one of a sequence</a:t>
            </a:r>
          </a:p>
          <a:p>
            <a:pPr marL="457200" indent="-457200">
              <a:buFont typeface="Arial"/>
              <a:buChar char="•"/>
            </a:pPr>
            <a:endParaRPr lang="en-US" sz="3000" b="1" dirty="0">
              <a:latin typeface="Cavolini"/>
              <a:cs typeface="Cavolini"/>
            </a:endParaRPr>
          </a:p>
          <a:p>
            <a:pPr marL="457200" indent="-457200">
              <a:buFont typeface="Arial"/>
              <a:buChar char="•"/>
            </a:pPr>
            <a:r>
              <a:rPr lang="en-US" sz="3000" b="1" dirty="0">
                <a:latin typeface="Cavolini"/>
                <a:cs typeface="Cavolini"/>
              </a:rPr>
              <a:t>How is equity achieved?</a:t>
            </a:r>
          </a:p>
          <a:p>
            <a:pPr marL="457200" indent="-457200">
              <a:buFont typeface="Arial"/>
              <a:buChar char="•"/>
            </a:pPr>
            <a:endParaRPr lang="en-US" sz="3000" b="1" dirty="0">
              <a:latin typeface="Cavolini"/>
              <a:cs typeface="Cavolini"/>
            </a:endParaRPr>
          </a:p>
          <a:p>
            <a:pPr marL="457200" indent="-457200">
              <a:buFont typeface="Arial"/>
              <a:buChar char="•"/>
            </a:pPr>
            <a:r>
              <a:rPr lang="en-US" sz="3000" b="1" dirty="0">
                <a:latin typeface="Cavolini"/>
                <a:cs typeface="Cavolini"/>
              </a:rPr>
              <a:t>Where do you we go from here?</a:t>
            </a:r>
          </a:p>
        </p:txBody>
      </p:sp>
    </p:spTree>
    <p:extLst>
      <p:ext uri="{BB962C8B-B14F-4D97-AF65-F5344CB8AC3E}">
        <p14:creationId xmlns:p14="http://schemas.microsoft.com/office/powerpoint/2010/main" val="434379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009175" y="887945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>
                <a:latin typeface="SimSun"/>
                <a:ea typeface="SimSun"/>
                <a:cs typeface="Cavolini"/>
              </a:rPr>
              <a:t>Purpose and Intentions:</a:t>
            </a:r>
            <a:endParaRPr lang="en-US" sz="6000" b="1" dirty="0">
              <a:latin typeface="SimSun"/>
              <a:ea typeface="SimSun"/>
              <a:cs typeface="Cavolin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DB1B-8F04-4E5A-B8C4-77F2DF51C3E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03225-E6A2-43B0-9F0F-83D7D65DAB98}"/>
              </a:ext>
            </a:extLst>
          </p:cNvPr>
          <p:cNvSpPr txBox="1"/>
          <p:nvPr/>
        </p:nvSpPr>
        <p:spPr>
          <a:xfrm>
            <a:off x="1273835" y="3559834"/>
            <a:ext cx="931365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latin typeface="Cavolini"/>
                <a:cs typeface="Cavolini"/>
              </a:rPr>
              <a:t>To show how we can achieve equity through deeper learning.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28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009175" y="197832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000" b="1" dirty="0">
                <a:latin typeface="SimSun"/>
                <a:ea typeface="SimSun"/>
                <a:cs typeface="Cavolini"/>
              </a:rPr>
              <a:t>Why Talk Matters...Structured Talk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DB1B-8F04-4E5A-B8C4-77F2DF51C3E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8F43C6-6BA5-479C-BE2B-F70DE1075B38}"/>
              </a:ext>
            </a:extLst>
          </p:cNvPr>
          <p:cNvSpPr txBox="1"/>
          <p:nvPr/>
        </p:nvSpPr>
        <p:spPr>
          <a:xfrm>
            <a:off x="569344" y="1719533"/>
            <a:ext cx="497169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7030A0"/>
                </a:solidFill>
                <a:latin typeface="Bookman Old Style"/>
                <a:cs typeface="Calibri"/>
              </a:rPr>
              <a:t>included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803FA-FCD1-4443-945B-3638813DA7EA}"/>
              </a:ext>
            </a:extLst>
          </p:cNvPr>
          <p:cNvSpPr txBox="1"/>
          <p:nvPr/>
        </p:nvSpPr>
        <p:spPr>
          <a:xfrm>
            <a:off x="7383313" y="1804898"/>
            <a:ext cx="433908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92D050"/>
                </a:solidFill>
                <a:latin typeface="Tahoma"/>
                <a:ea typeface="Tahoma"/>
                <a:cs typeface="Tahoma"/>
              </a:rPr>
              <a:t>valued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CD2538-0B05-44CB-A7A7-5CDCF60222BD}"/>
              </a:ext>
            </a:extLst>
          </p:cNvPr>
          <p:cNvSpPr txBox="1"/>
          <p:nvPr/>
        </p:nvSpPr>
        <p:spPr>
          <a:xfrm>
            <a:off x="6145964" y="4880754"/>
            <a:ext cx="5633047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i="1" dirty="0">
                <a:solidFill>
                  <a:srgbClr val="00B0F0"/>
                </a:solidFill>
                <a:latin typeface="Trebuchet MS"/>
              </a:rPr>
              <a:t>respected</a:t>
            </a:r>
            <a:endParaRPr lang="en-US" sz="80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B620F7-18E6-4683-B861-4DC37CC3469C}"/>
              </a:ext>
            </a:extLst>
          </p:cNvPr>
          <p:cNvSpPr txBox="1"/>
          <p:nvPr/>
        </p:nvSpPr>
        <p:spPr>
          <a:xfrm>
            <a:off x="379743" y="4002836"/>
            <a:ext cx="524485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0" b="1" dirty="0">
                <a:solidFill>
                  <a:srgbClr val="0070C0"/>
                </a:solidFill>
                <a:latin typeface="SimSun"/>
                <a:ea typeface="SimSun"/>
              </a:rPr>
              <a:t>confident</a:t>
            </a:r>
            <a:endParaRPr lang="en-US" sz="8000" b="1">
              <a:solidFill>
                <a:srgbClr val="0070C0"/>
              </a:solidFill>
              <a:latin typeface="SimSun"/>
              <a:ea typeface="SimSu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335127-72E6-4EB8-B035-A67079C0914A}"/>
              </a:ext>
            </a:extLst>
          </p:cNvPr>
          <p:cNvSpPr txBox="1"/>
          <p:nvPr/>
        </p:nvSpPr>
        <p:spPr>
          <a:xfrm>
            <a:off x="4763937" y="3124919"/>
            <a:ext cx="3505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SimSun"/>
                <a:ea typeface="SimSun"/>
              </a:rPr>
              <a:t>EQUAL</a:t>
            </a:r>
            <a:endParaRPr lang="en-US" sz="8000">
              <a:latin typeface="SimSun"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362057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76EF91-A6C7-4C84-95DA-9665B8ECF49C}"/>
              </a:ext>
            </a:extLst>
          </p:cNvPr>
          <p:cNvSpPr txBox="1">
            <a:spLocks/>
          </p:cNvSpPr>
          <p:nvPr/>
        </p:nvSpPr>
        <p:spPr>
          <a:xfrm>
            <a:off x="1009175" y="1175492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dirty="0">
                <a:latin typeface="SimSun"/>
                <a:ea typeface="SimSun"/>
                <a:cs typeface="Cavolini"/>
              </a:rPr>
              <a:t>Let's learn by living out a sequence together....</a:t>
            </a:r>
            <a:endParaRPr lang="en-US" sz="6000" dirty="0">
              <a:cs typeface="Calibri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7DB1B-8F04-4E5A-B8C4-77F2DF51C3E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>
              <a:cs typeface="Calibri"/>
            </a:endParaRPr>
          </a:p>
        </p:txBody>
      </p:sp>
      <p:pic>
        <p:nvPicPr>
          <p:cNvPr id="9" name="Picture 9" descr="A close up of a computer keyboard&#10;&#10;Description automatically generated">
            <a:extLst>
              <a:ext uri="{FF2B5EF4-FFF2-40B4-BE49-F238E27FC236}">
                <a16:creationId xmlns:a16="http://schemas.microsoft.com/office/drawing/2014/main" id="{26DE2218-E4EE-43C9-A543-8BA9D6A9C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6251" y="3310814"/>
            <a:ext cx="3864631" cy="2004788"/>
          </a:xfrm>
          <a:prstGeom prst="rect">
            <a:avLst/>
          </a:prstGeom>
        </p:spPr>
      </p:pic>
      <p:pic>
        <p:nvPicPr>
          <p:cNvPr id="12" name="Picture 12" descr="Royalty Free Learning Stock Photos | rawpixel">
            <a:extLst>
              <a:ext uri="{FF2B5EF4-FFF2-40B4-BE49-F238E27FC236}">
                <a16:creationId xmlns:a16="http://schemas.microsoft.com/office/drawing/2014/main" id="{0EFF32E7-29EF-4EBB-846C-38CCD635D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249" y="3433314"/>
            <a:ext cx="4540369" cy="2234241"/>
          </a:xfrm>
          <a:prstGeom prst="rect">
            <a:avLst/>
          </a:prstGeom>
        </p:spPr>
      </p:pic>
      <p:pic>
        <p:nvPicPr>
          <p:cNvPr id="13" name="Picture 13" descr="A picture containing indoor, person, sitting, table&#10;&#10;Description automatically generated">
            <a:extLst>
              <a:ext uri="{FF2B5EF4-FFF2-40B4-BE49-F238E27FC236}">
                <a16:creationId xmlns:a16="http://schemas.microsoft.com/office/drawing/2014/main" id="{04DF06C6-0CE5-4C69-A137-7EE2E39BA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042798" y="4215960"/>
            <a:ext cx="2582403" cy="248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60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2165</Words>
  <Application>Microsoft Office PowerPoint</Application>
  <PresentationFormat>Widescreen</PresentationFormat>
  <Paragraphs>238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SimSun</vt:lpstr>
      <vt:lpstr>Arial</vt:lpstr>
      <vt:lpstr>Bell MT</vt:lpstr>
      <vt:lpstr>Bodoni MT Black</vt:lpstr>
      <vt:lpstr>Bookman Old Style</vt:lpstr>
      <vt:lpstr>Bradley Hand ITC</vt:lpstr>
      <vt:lpstr>Calibri</vt:lpstr>
      <vt:lpstr>Calibri Light</vt:lpstr>
      <vt:lpstr>Cavolini</vt:lpstr>
      <vt:lpstr>Tahoma</vt:lpstr>
      <vt:lpstr>Trebuchet MS</vt:lpstr>
      <vt:lpstr>Wingdings</vt:lpstr>
      <vt:lpstr>Office Theme</vt:lpstr>
      <vt:lpstr>October 23rd  Pro-d with SD61 Greater Victoria  Pulling Together Equity in Education</vt:lpstr>
      <vt:lpstr>Land Acknowledgment</vt:lpstr>
      <vt:lpstr>                       Two-hat thinking:  one: educator  two: student ♥ one:  facilitator two: reflector  </vt:lpstr>
      <vt:lpstr>What's our story?</vt:lpstr>
      <vt:lpstr>Who are you?   Where are you from?  What is your role?  One word to describe how you are feeling today...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October 23rd  Pro-d with SD61 Greater Victoria  Pulling Together Equity in Education</dc:title>
  <dc:creator>susan</dc:creator>
  <cp:lastModifiedBy>susan</cp:lastModifiedBy>
  <cp:revision>6</cp:revision>
  <dcterms:created xsi:type="dcterms:W3CDTF">2020-10-23T04:35:32Z</dcterms:created>
  <dcterms:modified xsi:type="dcterms:W3CDTF">2020-11-06T19:55:52Z</dcterms:modified>
</cp:coreProperties>
</file>